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9" r:id="rId2"/>
    <p:sldId id="260" r:id="rId3"/>
    <p:sldId id="261" r:id="rId4"/>
    <p:sldId id="268" r:id="rId5"/>
    <p:sldId id="267" r:id="rId6"/>
    <p:sldId id="263" r:id="rId7"/>
    <p:sldId id="273" r:id="rId8"/>
    <p:sldId id="272" r:id="rId9"/>
    <p:sldId id="264" r:id="rId10"/>
    <p:sldId id="271" r:id="rId11"/>
    <p:sldId id="262" r:id="rId12"/>
    <p:sldId id="265" r:id="rId13"/>
    <p:sldId id="274" r:id="rId14"/>
    <p:sldId id="269" r:id="rId15"/>
    <p:sldId id="25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3344"/>
    <a:srgbClr val="DE3163"/>
    <a:srgbClr val="22495E"/>
    <a:srgbClr val="007C00"/>
    <a:srgbClr val="BDD3A9"/>
    <a:srgbClr val="A3F0E8"/>
    <a:srgbClr val="2DA083"/>
    <a:srgbClr val="89C5CC"/>
    <a:srgbClr val="5B9BD5"/>
    <a:srgbClr val="1B3A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31" autoAdjust="0"/>
    <p:restoredTop sz="91646" autoAdjust="0"/>
  </p:normalViewPr>
  <p:slideViewPr>
    <p:cSldViewPr snapToGrid="0">
      <p:cViewPr>
        <p:scale>
          <a:sx n="50" d="100"/>
          <a:sy n="50" d="100"/>
        </p:scale>
        <p:origin x="2035" y="7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365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15E8C-2DF5-4DE2-86BF-BE93FF4AFD7C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4B61E-EF6B-45EB-AB67-74E1BBE03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492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FD95E-0D5D-4636-94B1-0E57719B5816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49FD7-E785-4363-98E5-C890EDFE75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265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49FD7-E785-4363-98E5-C890EDFE758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411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Таким образом, наша модель учитывает все основные факторы</a:t>
            </a:r>
            <a:r>
              <a:rPr lang="ru-RU" baseline="0" dirty="0" smtClean="0"/>
              <a:t>, которые важны для создания здоровой среды, наглядно демонстрирует, на что нужно обратить внимание и показывает, какие управленческие решения следует принять для более эффективной реализации программ по улучшению здоровья людей.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49FD7-E785-4363-98E5-C890EDFE758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603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Преимущества нашей модели, которые помогают ей с большой точностью создать здоровый город</a:t>
            </a:r>
            <a:r>
              <a:rPr lang="ru-RU" baseline="0" dirty="0" smtClean="0"/>
              <a:t> – это, в первую очередь, большая выборка оцененных данных. 152 города из разных уголков страны, включая города-</a:t>
            </a:r>
            <a:r>
              <a:rPr lang="ru-RU" baseline="0" dirty="0" err="1" smtClean="0"/>
              <a:t>миллионники</a:t>
            </a:r>
            <a:r>
              <a:rPr lang="ru-RU" baseline="0" dirty="0" smtClean="0"/>
              <a:t>. Разные климатические условия, экономика и региональные культурные особенности – все это мы постарались исключить, вычислив только самые универсальные факторы, на которые можно влиять в любом населенном пункте. Факторов мы оценили целых 156 – в том числе 120 отобрали самостоятельно на основании современных научных знаний. Для создания модели был проведен глубокий статистический анализ с применением известных показателей здоровья, что позволило достигнуть точности для модели, равной ХХХХХ. 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49FD7-E785-4363-98E5-C890EDFE758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260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Укрепление здоровья населения – социально важная и, вместе с тем, стратегическая задача. Поскольку, согласно всемирной организации здравоохранения, половина вклада в здоровье – результат деятельности самого человека, эффективным будет создание особой среды, где будут все условия для ведения здорового образа жизни. И в этом поможет наша работа.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49FD7-E785-4363-98E5-C890EDFE758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940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реализации поставленной задачи мы использовали следующие технологии.  \\\\\\\\\\\\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49FD7-E785-4363-98E5-C890EDFE758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517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Алгоритм нашей работы выглядел так. Если коротко, мы собрали данные и обработали их статистически, чтоб найти те факторы, что вносят основной вклад в формирование здоровья либо болезни. Последнее было определено методом машинного обучения. Мы обработали 152 города по 156 показателям и сопоставляли их с 6 основными критериями здоровья. Итогом нашей большой работы стал сайт с наглядной визуализацией «красных» и «зеленых» зон на карте города и их отдаленность от социально значимых объектов – школ, детских садов, институтов.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49FD7-E785-4363-98E5-C890EDFE758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7599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Остановимся на некоторых этапах подробнее.  М</a:t>
            </a:r>
            <a:r>
              <a:rPr lang="ru-RU" baseline="0" dirty="0" smtClean="0"/>
              <a:t>ы хотели разобраться, какие факторы больше всего участвуют в формировании здоровья или болезни. Для этого данные, полученные с помощью </a:t>
            </a:r>
            <a:r>
              <a:rPr lang="en-US" dirty="0" err="1" smtClean="0"/>
              <a:t>OpenStreetMap</a:t>
            </a:r>
            <a:r>
              <a:rPr lang="ru-RU" dirty="0" smtClean="0"/>
              <a:t> нам нужно было связать с самыми</a:t>
            </a:r>
            <a:r>
              <a:rPr lang="ru-RU" baseline="0" dirty="0" smtClean="0"/>
              <a:t> основными показателями – например, средней ожидаемой продолжительностью жизни, уровнем смертности трудоспособного населения. Поскольку в настоящий момент все больше обращают внимание на психоэмоциональную стабильность граждан, мы учитывали и состояние психики. Кроме того, мы приняли во внимание самочувствие и самоощущение жителей изученных городов. Важной была и оценка формирования приверженности к спорту – мы учитывали, сколько детей занимаются в спортивных секциях.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49FD7-E785-4363-98E5-C890EDFE758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913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Данные</a:t>
            </a:r>
            <a:r>
              <a:rPr lang="ru-RU" baseline="0" dirty="0" smtClean="0"/>
              <a:t> о городах мы собирали при помощи </a:t>
            </a:r>
            <a:r>
              <a:rPr lang="en-US" dirty="0" err="1" smtClean="0"/>
              <a:t>OpenStreetMap</a:t>
            </a:r>
            <a:r>
              <a:rPr lang="en-US" baseline="0" dirty="0" smtClean="0"/>
              <a:t> – </a:t>
            </a:r>
            <a:r>
              <a:rPr lang="ru-RU" baseline="0" dirty="0" smtClean="0"/>
              <a:t>учитывали 36 параметров основных и внесли от себя дополнительные 120 параметров, которые посчитали нужным учесть. В результате этой работы мы уже получили очень наглядную демонстрацию соотношения вредных и полезных факторов – на примере карта города Екатеринбурга.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49FD7-E785-4363-98E5-C890EDFE758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512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49FD7-E785-4363-98E5-C890EDFE758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883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Проведен </a:t>
            </a:r>
            <a:r>
              <a:rPr lang="ru-RU" dirty="0" err="1" smtClean="0"/>
              <a:t>стат</a:t>
            </a:r>
            <a:r>
              <a:rPr lang="ru-RU" dirty="0" smtClean="0"/>
              <a:t> анализ данных с помощью однофакторного дисперсионного анализа всех показателей (6 признаков по 156 факторов). Отобраны наиболее показательные и </a:t>
            </a:r>
            <a:r>
              <a:rPr lang="ru-RU" dirty="0" err="1" smtClean="0"/>
              <a:t>статзначимые</a:t>
            </a:r>
            <a:r>
              <a:rPr lang="ru-RU" dirty="0" smtClean="0"/>
              <a:t> </a:t>
            </a:r>
            <a:r>
              <a:rPr lang="ru-RU" dirty="0" err="1" smtClean="0"/>
              <a:t>резульаты</a:t>
            </a:r>
            <a:r>
              <a:rPr lang="ru-RU" dirty="0" smtClean="0"/>
              <a:t>, сформирован проект научного отчета на столько то страниц (результативная часть)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49FD7-E785-4363-98E5-C890EDFE758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193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Раздаб</a:t>
            </a:r>
            <a:r>
              <a:rPr lang="ru-RU" dirty="0" smtClean="0"/>
              <a:t> мл модель на основе градиентного </a:t>
            </a:r>
            <a:r>
              <a:rPr lang="ru-RU" dirty="0" err="1" smtClean="0"/>
              <a:t>бустинга</a:t>
            </a:r>
            <a:r>
              <a:rPr lang="ru-RU" dirty="0" smtClean="0"/>
              <a:t> , для каждого фактора из 6 основных здоровья населения определены важнейшие предикторы</a:t>
            </a:r>
          </a:p>
          <a:p>
            <a:endParaRPr lang="ru-RU" dirty="0" smtClean="0"/>
          </a:p>
          <a:p>
            <a:r>
              <a:rPr lang="ru-RU" dirty="0" smtClean="0"/>
              <a:t>Помимо прогноза модель позволяет </a:t>
            </a:r>
            <a:r>
              <a:rPr lang="ru-RU" dirty="0" err="1" smtClean="0"/>
              <a:t>опр</a:t>
            </a:r>
            <a:r>
              <a:rPr lang="ru-RU" dirty="0" smtClean="0"/>
              <a:t> важность и вклад предиктора в прогнозирование изменения показателя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49FD7-E785-4363-98E5-C890EDFE758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123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DDA0-06F5-46B0-99A3-7712F7E444B2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E873-EAFA-4CD4-92EC-1113E5EC8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505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DDA0-06F5-46B0-99A3-7712F7E444B2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E873-EAFA-4CD4-92EC-1113E5EC8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304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DDA0-06F5-46B0-99A3-7712F7E444B2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E873-EAFA-4CD4-92EC-1113E5EC8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529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DDA0-06F5-46B0-99A3-7712F7E444B2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E873-EAFA-4CD4-92EC-1113E5EC8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48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DDA0-06F5-46B0-99A3-7712F7E444B2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E873-EAFA-4CD4-92EC-1113E5EC8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23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DDA0-06F5-46B0-99A3-7712F7E444B2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E873-EAFA-4CD4-92EC-1113E5EC8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DDA0-06F5-46B0-99A3-7712F7E444B2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E873-EAFA-4CD4-92EC-1113E5EC8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8657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DDA0-06F5-46B0-99A3-7712F7E444B2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E873-EAFA-4CD4-92EC-1113E5EC8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637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DDA0-06F5-46B0-99A3-7712F7E444B2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E873-EAFA-4CD4-92EC-1113E5EC8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208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DDA0-06F5-46B0-99A3-7712F7E444B2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E873-EAFA-4CD4-92EC-1113E5EC8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38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DDA0-06F5-46B0-99A3-7712F7E444B2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E873-EAFA-4CD4-92EC-1113E5EC8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552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FDDA0-06F5-46B0-99A3-7712F7E444B2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8E873-EAFA-4CD4-92EC-1113E5EC8D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470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-14151" y="2561771"/>
            <a:ext cx="3820160" cy="558800"/>
          </a:xfrm>
          <a:prstGeom prst="rect">
            <a:avLst/>
          </a:prstGeom>
          <a:solidFill>
            <a:srgbClr val="89C5C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85380" y="2520407"/>
            <a:ext cx="59586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Bauhaus 93" panose="04030905020B02020C02" pitchFamily="82" charset="0"/>
              </a:rPr>
              <a:t>WEB</a:t>
            </a:r>
            <a:r>
              <a:rPr lang="ru-RU" sz="3600" b="1" dirty="0" smtClean="0">
                <a:latin typeface="+mj-lt"/>
              </a:rPr>
              <a:t>-приложение для </a:t>
            </a:r>
            <a:r>
              <a:rPr lang="ru-RU" sz="3600" b="1" dirty="0">
                <a:latin typeface="+mj-lt"/>
              </a:rPr>
              <a:t>оценки </a:t>
            </a:r>
            <a:endParaRPr lang="ru-RU" sz="3600" b="1" dirty="0" smtClean="0">
              <a:latin typeface="+mj-lt"/>
            </a:endParaRPr>
          </a:p>
          <a:p>
            <a:r>
              <a:rPr lang="ru-RU" sz="3600" b="1" dirty="0" smtClean="0">
                <a:solidFill>
                  <a:srgbClr val="DE3163"/>
                </a:solidFill>
                <a:latin typeface="+mj-lt"/>
              </a:rPr>
              <a:t>городской </a:t>
            </a:r>
            <a:r>
              <a:rPr lang="ru-RU" sz="3600" b="1" dirty="0">
                <a:solidFill>
                  <a:srgbClr val="DE3163"/>
                </a:solidFill>
                <a:latin typeface="+mj-lt"/>
              </a:rPr>
              <a:t>инфраструктуры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5380" y="3720736"/>
            <a:ext cx="572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Модель, которая поможет сделать город здоровым</a:t>
            </a:r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r="10346"/>
          <a:stretch/>
        </p:blipFill>
        <p:spPr>
          <a:xfrm>
            <a:off x="6569319" y="221800"/>
            <a:ext cx="5618823" cy="6261135"/>
          </a:xfrm>
          <a:prstGeom prst="rect">
            <a:avLst/>
          </a:prstGeom>
        </p:spPr>
      </p:pic>
      <p:sp>
        <p:nvSpPr>
          <p:cNvPr id="12" name="Скругленный прямоугольник 11"/>
          <p:cNvSpPr/>
          <p:nvPr/>
        </p:nvSpPr>
        <p:spPr>
          <a:xfrm>
            <a:off x="6258213" y="221800"/>
            <a:ext cx="2898772" cy="2898772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89C5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9293228" y="2828033"/>
            <a:ext cx="2762138" cy="2898772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89C5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7479182" y="3322835"/>
            <a:ext cx="1584831" cy="1584831"/>
          </a:xfrm>
          <a:prstGeom prst="roundRect">
            <a:avLst/>
          </a:prstGeom>
          <a:solidFill>
            <a:srgbClr val="1B3A4B"/>
          </a:solidFill>
          <a:ln w="76200">
            <a:solidFill>
              <a:srgbClr val="89C5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336" y="542839"/>
            <a:ext cx="3785701" cy="2839276"/>
          </a:xfrm>
          <a:prstGeom prst="rect">
            <a:avLst/>
          </a:prstGeom>
        </p:spPr>
      </p:pic>
      <p:sp>
        <p:nvSpPr>
          <p:cNvPr id="20" name="Скругленный прямоугольник 19"/>
          <p:cNvSpPr/>
          <p:nvPr/>
        </p:nvSpPr>
        <p:spPr>
          <a:xfrm>
            <a:off x="9444870" y="1031655"/>
            <a:ext cx="1584831" cy="1584831"/>
          </a:xfrm>
          <a:prstGeom prst="roundRect">
            <a:avLst/>
          </a:prstGeom>
          <a:solidFill>
            <a:srgbClr val="1B3A4B"/>
          </a:solidFill>
          <a:ln w="76200">
            <a:solidFill>
              <a:srgbClr val="89C5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193" y="3245352"/>
            <a:ext cx="2962173" cy="197736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6"/>
          <a:srcRect l="28673" t="17576" r="61371" b="8799"/>
          <a:stretch/>
        </p:blipFill>
        <p:spPr>
          <a:xfrm>
            <a:off x="7701596" y="3427272"/>
            <a:ext cx="1227580" cy="137595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6"/>
          <a:srcRect l="64308" t="17576" r="25949" b="8799"/>
          <a:stretch/>
        </p:blipFill>
        <p:spPr>
          <a:xfrm flipH="1">
            <a:off x="9684486" y="1175262"/>
            <a:ext cx="1211516" cy="1375955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5" y="5726805"/>
            <a:ext cx="819756" cy="10528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396" y="129910"/>
            <a:ext cx="2392724" cy="239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4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" y="1669178"/>
            <a:ext cx="5181600" cy="5188821"/>
          </a:xfrm>
          <a:prstGeom prst="rect">
            <a:avLst/>
          </a:prstGeom>
          <a:solidFill>
            <a:srgbClr val="083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0" y="334086"/>
            <a:ext cx="2967317" cy="874298"/>
          </a:xfrm>
          <a:prstGeom prst="rect">
            <a:avLst/>
          </a:prstGeom>
          <a:solidFill>
            <a:srgbClr val="89C5C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58971" y="379817"/>
            <a:ext cx="22188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latin typeface="Bauhaus 93" panose="04030905020B02020C02" pitchFamily="82" charset="0"/>
              </a:rPr>
              <a:t>P</a:t>
            </a:r>
            <a:r>
              <a:rPr lang="ru-RU" sz="3600" b="1" dirty="0" err="1" smtClean="0">
                <a:latin typeface="Bauhaus 93" panose="04030905020B02020C02" pitchFamily="82" charset="0"/>
              </a:rPr>
              <a:t>ешение</a:t>
            </a:r>
            <a:endParaRPr lang="ru-RU" sz="3600" b="1" dirty="0">
              <a:solidFill>
                <a:srgbClr val="DE3163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50" y="1254115"/>
            <a:ext cx="620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WEB-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сайт</a:t>
            </a:r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144" y="290936"/>
            <a:ext cx="4191000" cy="41613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144" y="3119754"/>
            <a:ext cx="6693527" cy="35668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r="24734"/>
          <a:stretch/>
        </p:blipFill>
        <p:spPr>
          <a:xfrm>
            <a:off x="84497" y="1669179"/>
            <a:ext cx="5097103" cy="202869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967" y="3743604"/>
            <a:ext cx="3377761" cy="286474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l="-20830" t="7599" r="26945"/>
          <a:stretch/>
        </p:blipFill>
        <p:spPr>
          <a:xfrm>
            <a:off x="10332721" y="-20320"/>
            <a:ext cx="1859279" cy="184044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984" y="116981"/>
            <a:ext cx="1101296" cy="141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7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10105947" y="2494553"/>
            <a:ext cx="1991447" cy="1991447"/>
          </a:xfrm>
          <a:prstGeom prst="ellipse">
            <a:avLst/>
          </a:prstGeom>
          <a:solidFill>
            <a:srgbClr val="89C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12353" y="1477893"/>
            <a:ext cx="1991447" cy="1991447"/>
          </a:xfrm>
          <a:prstGeom prst="ellipse">
            <a:avLst/>
          </a:prstGeom>
          <a:solidFill>
            <a:srgbClr val="89C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6002409" y="244344"/>
            <a:ext cx="6189591" cy="646331"/>
          </a:xfrm>
          <a:prstGeom prst="rect">
            <a:avLst/>
          </a:prstGeom>
          <a:solidFill>
            <a:srgbClr val="22495E"/>
          </a:solidFill>
          <a:ln w="76200">
            <a:noFill/>
          </a:ln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O</a:t>
            </a:r>
            <a:r>
              <a:rPr lang="en-US" sz="3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3600" b="1" dirty="0" smtClean="0">
                <a:solidFill>
                  <a:schemeClr val="bg1"/>
                </a:solidFill>
                <a:latin typeface="+mj-lt"/>
              </a:rPr>
              <a:t>разработанном решении</a:t>
            </a:r>
            <a:endParaRPr lang="ru-RU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511492" y="2388364"/>
            <a:ext cx="5132949" cy="967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+mj-lt"/>
              </a:rPr>
              <a:t>Анализирует городскую среду,</a:t>
            </a:r>
            <a:r>
              <a:rPr lang="ru-RU" sz="2400" dirty="0" smtClean="0">
                <a:solidFill>
                  <a:schemeClr val="tx1"/>
                </a:solidFill>
                <a:latin typeface="+mj-lt"/>
              </a:rPr>
              <a:t> учитывая свыше 150 параметров </a:t>
            </a:r>
            <a:endParaRPr lang="ru-RU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582425">
            <a:off x="567535" y="2402450"/>
            <a:ext cx="924527" cy="774506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84496" y="666990"/>
            <a:ext cx="665567" cy="110799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ru-RU" sz="6600" b="1" dirty="0" smtClean="0">
                <a:solidFill>
                  <a:srgbClr val="DE3163"/>
                </a:solidFill>
                <a:latin typeface="Bauhaus 93" panose="04030905020B02020C02" pitchFamily="82" charset="0"/>
              </a:rPr>
              <a:t>1</a:t>
            </a:r>
            <a:endParaRPr lang="ru-RU" sz="6600" b="1" dirty="0">
              <a:solidFill>
                <a:srgbClr val="DE3163"/>
              </a:solidFill>
              <a:latin typeface="+mj-l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50063" y="897555"/>
            <a:ext cx="5038061" cy="14656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+mj-lt"/>
              </a:rPr>
              <a:t>Учитывает основные факторы</a:t>
            </a:r>
            <a:r>
              <a:rPr lang="ru-RU" sz="2400" dirty="0" smtClean="0">
                <a:solidFill>
                  <a:schemeClr val="tx1"/>
                </a:solidFill>
                <a:latin typeface="+mj-lt"/>
              </a:rPr>
              <a:t>, которые вносят наибольший вклад в изменение состояния здоровья населения в конкретной локации </a:t>
            </a:r>
            <a:endParaRPr lang="ru-RU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755559" y="2305015"/>
            <a:ext cx="665567" cy="110799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ru-RU" sz="6600" b="1" dirty="0" smtClean="0">
                <a:solidFill>
                  <a:srgbClr val="DE3163"/>
                </a:solidFill>
                <a:latin typeface="Bauhaus 93" panose="04030905020B02020C02" pitchFamily="82" charset="0"/>
              </a:rPr>
              <a:t>2</a:t>
            </a:r>
            <a:endParaRPr lang="ru-RU" sz="6600" b="1" dirty="0">
              <a:solidFill>
                <a:srgbClr val="DE3163"/>
              </a:solidFill>
              <a:latin typeface="+mj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6654374" y="4985823"/>
            <a:ext cx="4939267" cy="154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+mj-lt"/>
              </a:rPr>
              <a:t>Подсказывает, </a:t>
            </a:r>
            <a:r>
              <a:rPr lang="ru-RU" sz="2400" b="1" dirty="0" smtClean="0">
                <a:solidFill>
                  <a:schemeClr val="tx1"/>
                </a:solidFill>
                <a:latin typeface="+mj-lt"/>
              </a:rPr>
              <a:t>как можно улучшить городскую инфраструктуру </a:t>
            </a:r>
            <a:r>
              <a:rPr lang="ru-RU" sz="2400" dirty="0" smtClean="0">
                <a:solidFill>
                  <a:schemeClr val="tx1"/>
                </a:solidFill>
                <a:latin typeface="+mj-lt"/>
              </a:rPr>
              <a:t>для улучшения здоровья</a:t>
            </a:r>
            <a:r>
              <a:rPr lang="ru-RU" sz="2400" dirty="0">
                <a:solidFill>
                  <a:schemeClr val="tx1"/>
                </a:solidFill>
                <a:latin typeface="+mj-lt"/>
              </a:rPr>
              <a:t> населения в конкретной локации 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11183" y="3699243"/>
            <a:ext cx="665567" cy="110799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ru-RU" sz="6600" b="1" dirty="0" smtClean="0">
                <a:solidFill>
                  <a:srgbClr val="DE3163"/>
                </a:solidFill>
                <a:latin typeface="Bauhaus 93" panose="04030905020B02020C02" pitchFamily="82" charset="0"/>
              </a:rPr>
              <a:t>3</a:t>
            </a:r>
            <a:endParaRPr lang="ru-RU" sz="6600" b="1" dirty="0">
              <a:solidFill>
                <a:srgbClr val="DE3163"/>
              </a:solidFill>
              <a:latin typeface="+mj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247865" y="2538017"/>
            <a:ext cx="4440755" cy="923330"/>
          </a:xfrm>
          <a:prstGeom prst="rect">
            <a:avLst/>
          </a:prstGeom>
          <a:solidFill>
            <a:srgbClr val="89C5CC"/>
          </a:solidFill>
          <a:ln w="76200">
            <a:noFill/>
          </a:ln>
        </p:spPr>
        <p:txBody>
          <a:bodyPr wrap="square">
            <a:spAutoFit/>
          </a:bodyPr>
          <a:lstStyle/>
          <a:p>
            <a:r>
              <a:rPr lang="ru-RU" dirty="0" smtClean="0">
                <a:latin typeface="+mj-lt"/>
              </a:rPr>
              <a:t>Показатели </a:t>
            </a:r>
            <a:r>
              <a:rPr lang="ru-RU" dirty="0" err="1" smtClean="0">
                <a:latin typeface="+mj-lt"/>
              </a:rPr>
              <a:t>кейсодержателя</a:t>
            </a:r>
            <a:r>
              <a:rPr lang="ru-RU" dirty="0" smtClean="0">
                <a:latin typeface="+mj-lt"/>
              </a:rPr>
              <a:t> дополнены параметрами с учетом актуальных </a:t>
            </a:r>
            <a:r>
              <a:rPr lang="ru-RU" dirty="0">
                <a:latin typeface="+mj-lt"/>
              </a:rPr>
              <a:t>рекомендаций ОЭСР и </a:t>
            </a:r>
            <a:r>
              <a:rPr lang="ru-RU" dirty="0" err="1">
                <a:latin typeface="+mj-lt"/>
              </a:rPr>
              <a:t>РАНХиГС</a:t>
            </a:r>
            <a:endParaRPr lang="ru-RU" dirty="0" smtClean="0">
              <a:latin typeface="+mj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247865" y="2530024"/>
            <a:ext cx="0" cy="9313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316" y="1577299"/>
            <a:ext cx="924527" cy="774506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582425" flipH="1">
            <a:off x="10521231" y="3366054"/>
            <a:ext cx="829868" cy="774506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6300580" y="3552960"/>
            <a:ext cx="4561300" cy="707886"/>
          </a:xfrm>
          <a:prstGeom prst="rect">
            <a:avLst/>
          </a:prstGeom>
          <a:solidFill>
            <a:srgbClr val="89C5CC"/>
          </a:solidFill>
          <a:ln w="76200">
            <a:noFill/>
          </a:ln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+mj-lt"/>
              </a:rPr>
              <a:t>С учетом статистически достоверных различий, оцененных дополнительно</a:t>
            </a: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 flipH="1">
            <a:off x="10861880" y="3552961"/>
            <a:ext cx="4357" cy="7444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/>
          <p:cNvSpPr/>
          <p:nvPr/>
        </p:nvSpPr>
        <p:spPr>
          <a:xfrm>
            <a:off x="915306" y="3782702"/>
            <a:ext cx="4489238" cy="1851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+mj-lt"/>
              </a:rPr>
              <a:t>Н</a:t>
            </a:r>
            <a:r>
              <a:rPr lang="ru-RU" sz="2400" b="1" dirty="0" smtClean="0">
                <a:solidFill>
                  <a:schemeClr val="tx1"/>
                </a:solidFill>
                <a:latin typeface="+mj-lt"/>
              </a:rPr>
              <a:t>аглядно демонстрирует «красные» и «зеленые» зоны на карте города и их отдаленность от социально значимых объектов</a:t>
            </a:r>
            <a:endParaRPr lang="ru-RU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426279">
            <a:off x="5450428" y="3458152"/>
            <a:ext cx="781036" cy="356051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795578" flipH="1">
            <a:off x="5497899" y="5687266"/>
            <a:ext cx="833811" cy="774506"/>
          </a:xfrm>
          <a:prstGeom prst="rect">
            <a:avLst/>
          </a:prstGeom>
        </p:spPr>
      </p:pic>
      <p:sp>
        <p:nvSpPr>
          <p:cNvPr id="35" name="Прямоугольник 34"/>
          <p:cNvSpPr/>
          <p:nvPr/>
        </p:nvSpPr>
        <p:spPr>
          <a:xfrm>
            <a:off x="5871813" y="4816602"/>
            <a:ext cx="665567" cy="110799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ru-RU" sz="6600" b="1" dirty="0" smtClean="0">
                <a:solidFill>
                  <a:srgbClr val="DE3163"/>
                </a:solidFill>
                <a:latin typeface="Bauhaus 93" panose="04030905020B02020C02" pitchFamily="82" charset="0"/>
              </a:rPr>
              <a:t>4</a:t>
            </a:r>
            <a:endParaRPr lang="ru-RU" sz="6600" b="1" dirty="0">
              <a:solidFill>
                <a:srgbClr val="DE3163"/>
              </a:solidFill>
              <a:latin typeface="+mj-lt"/>
            </a:endParaRPr>
          </a:p>
        </p:txBody>
      </p:sp>
      <p:pic>
        <p:nvPicPr>
          <p:cNvPr id="38" name="Рисунок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6" y="5633719"/>
            <a:ext cx="819756" cy="105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5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9303" y="946084"/>
            <a:ext cx="3081071" cy="42768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6230720" y="2581171"/>
            <a:ext cx="3059695" cy="42768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" y="334086"/>
            <a:ext cx="3727048" cy="874298"/>
          </a:xfrm>
          <a:prstGeom prst="rect">
            <a:avLst/>
          </a:prstGeom>
          <a:solidFill>
            <a:srgbClr val="89C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70731" y="463281"/>
            <a:ext cx="2527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Bauhaus 93" panose="04030905020B02020C02" pitchFamily="82" charset="0"/>
              </a:rPr>
              <a:t>k</a:t>
            </a:r>
            <a:r>
              <a:rPr lang="en-US" sz="3600" b="1" dirty="0">
                <a:latin typeface="+mj-lt"/>
              </a:rPr>
              <a:t>iller </a:t>
            </a:r>
            <a:r>
              <a:rPr lang="en-US" sz="3600" b="1" dirty="0" smtClean="0">
                <a:latin typeface="+mj-lt"/>
              </a:rPr>
              <a:t>feature</a:t>
            </a:r>
            <a:endParaRPr lang="ru-RU" sz="36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8643" y="448069"/>
            <a:ext cx="5259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Преимущества нашей модели, которые помогают ей с большой точностью создать здоровый город</a:t>
            </a:r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84496" y="2487177"/>
            <a:ext cx="2998282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8000" b="1" dirty="0" smtClean="0">
                <a:solidFill>
                  <a:srgbClr val="DE3163"/>
                </a:solidFill>
                <a:latin typeface="Bauhaus 93" panose="04030905020B02020C02" pitchFamily="82" charset="0"/>
              </a:rPr>
              <a:t>152</a:t>
            </a:r>
            <a:endParaRPr lang="ru-RU" sz="8000" b="1" dirty="0">
              <a:solidFill>
                <a:srgbClr val="DE3163"/>
              </a:solidFill>
              <a:latin typeface="+mj-l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82778" y="2519588"/>
            <a:ext cx="3154162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8000" b="1" dirty="0" smtClean="0">
                <a:solidFill>
                  <a:srgbClr val="DE3163"/>
                </a:solidFill>
                <a:latin typeface="Bauhaus 93" panose="04030905020B02020C02" pitchFamily="82" charset="0"/>
              </a:rPr>
              <a:t>156</a:t>
            </a:r>
            <a:endParaRPr lang="ru-RU" sz="8000" b="1" dirty="0">
              <a:solidFill>
                <a:srgbClr val="DE3163"/>
              </a:solidFill>
              <a:latin typeface="+mj-lt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6" y="5633719"/>
            <a:ext cx="819756" cy="10528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7928" y="4104221"/>
            <a:ext cx="2813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города мы учли, чтоб обучить нашу модель</a:t>
            </a:r>
            <a:endParaRPr lang="ru-RU" sz="2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54497" y="4017954"/>
            <a:ext cx="30762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показателей обработаны для анализа уровня воздействия на состояние здоровья, в том числе </a:t>
            </a:r>
            <a:r>
              <a:rPr lang="ru-RU" sz="2000" b="1" dirty="0" smtClean="0">
                <a:latin typeface="+mj-lt"/>
              </a:rPr>
              <a:t>120</a:t>
            </a:r>
            <a:r>
              <a:rPr lang="ru-RU" sz="2000" dirty="0" smtClean="0">
                <a:latin typeface="+mj-lt"/>
              </a:rPr>
              <a:t> из них были отобраны дополнительно</a:t>
            </a:r>
            <a:endParaRPr lang="ru-RU" sz="2000" dirty="0">
              <a:latin typeface="+mj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509103" y="2444994"/>
            <a:ext cx="2324675" cy="132343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ru-RU" sz="8000" b="1" dirty="0" smtClean="0">
                <a:solidFill>
                  <a:srgbClr val="DE3163"/>
                </a:solidFill>
                <a:latin typeface="Bauhaus 93" panose="04030905020B02020C02" pitchFamily="82" charset="0"/>
              </a:rPr>
              <a:t>0.05</a:t>
            </a:r>
            <a:endParaRPr lang="ru-RU" sz="8000" b="1" dirty="0">
              <a:solidFill>
                <a:srgbClr val="DE3163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49494" y="4039662"/>
            <a:ext cx="30762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уровень статистической значимости</a:t>
            </a:r>
            <a:r>
              <a:rPr lang="ru-RU" sz="2000" dirty="0">
                <a:latin typeface="+mj-lt"/>
              </a:rPr>
              <a:t> для анализа уровня воздействия </a:t>
            </a:r>
            <a:r>
              <a:rPr lang="ru-RU" sz="2000" dirty="0" smtClean="0">
                <a:latin typeface="+mj-lt"/>
              </a:rPr>
              <a:t>выбранных показателей на </a:t>
            </a:r>
            <a:r>
              <a:rPr lang="ru-RU" sz="2000" dirty="0">
                <a:latin typeface="+mj-lt"/>
              </a:rPr>
              <a:t>состояние здоровья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501917" y="4017954"/>
            <a:ext cx="26138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точность нашей модели</a:t>
            </a:r>
            <a:r>
              <a:rPr lang="en-US" sz="2000" dirty="0" smtClean="0">
                <a:latin typeface="+mj-lt"/>
              </a:rPr>
              <a:t> – </a:t>
            </a:r>
            <a:r>
              <a:rPr lang="ru-RU" sz="2000" dirty="0" smtClean="0">
                <a:latin typeface="+mj-lt"/>
              </a:rPr>
              <a:t>приведен </a:t>
            </a:r>
            <a:r>
              <a:rPr lang="en-US" sz="2000" dirty="0" smtClean="0">
                <a:latin typeface="+mj-lt"/>
              </a:rPr>
              <a:t>mean squared error </a:t>
            </a:r>
            <a:r>
              <a:rPr lang="ru-RU" sz="2000" dirty="0">
                <a:latin typeface="+mj-lt"/>
              </a:rPr>
              <a:t>для средней ожидаемой </a:t>
            </a:r>
            <a:r>
              <a:rPr lang="ru-RU" sz="2000" dirty="0" smtClean="0">
                <a:latin typeface="+mj-lt"/>
              </a:rPr>
              <a:t>продолжительностью жизни</a:t>
            </a:r>
            <a:endParaRPr lang="ru-RU" sz="2000" dirty="0">
              <a:latin typeface="+mj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654203" y="1542450"/>
            <a:ext cx="41417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Bauhaus 93" panose="04030905020B02020C02" pitchFamily="82" charset="0"/>
              </a:rPr>
              <a:t>Большой объем оцененных данных </a:t>
            </a:r>
            <a:endParaRPr lang="ru-RU" sz="3200" b="1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6179449" y="1471542"/>
            <a:ext cx="49721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Bauhaus 93" panose="04030905020B02020C02" pitchFamily="82" charset="0"/>
              </a:rPr>
              <a:t>Глубокий статистический анализ</a:t>
            </a:r>
            <a:endParaRPr lang="ru-RU" sz="3200" b="1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9290415" y="2430155"/>
            <a:ext cx="2324675" cy="132343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ru-RU" sz="8000" b="1" dirty="0" smtClean="0">
                <a:solidFill>
                  <a:srgbClr val="DE3163"/>
                </a:solidFill>
                <a:latin typeface="Bauhaus 93" panose="04030905020B02020C02" pitchFamily="82" charset="0"/>
              </a:rPr>
              <a:t>4.60</a:t>
            </a:r>
            <a:endParaRPr lang="ru-RU" sz="8000" b="1" dirty="0">
              <a:solidFill>
                <a:srgbClr val="DE316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642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" y="334086"/>
            <a:ext cx="3727048" cy="874298"/>
          </a:xfrm>
          <a:prstGeom prst="rect">
            <a:avLst/>
          </a:prstGeom>
          <a:solidFill>
            <a:srgbClr val="89C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70731" y="463281"/>
            <a:ext cx="2527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Bauhaus 93" panose="04030905020B02020C02" pitchFamily="82" charset="0"/>
              </a:rPr>
              <a:t>k</a:t>
            </a:r>
            <a:r>
              <a:rPr lang="en-US" sz="3600" b="1" dirty="0">
                <a:latin typeface="+mj-lt"/>
              </a:rPr>
              <a:t>iller </a:t>
            </a:r>
            <a:r>
              <a:rPr lang="en-US" sz="3600" b="1" dirty="0" smtClean="0">
                <a:latin typeface="+mj-lt"/>
              </a:rPr>
              <a:t>feature</a:t>
            </a:r>
            <a:endParaRPr lang="ru-RU" sz="36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7852" y="309570"/>
            <a:ext cx="3971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Преимущества нашей модели, которые помогают ей с большой точностью создать здоровый город</a:t>
            </a:r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896" y="5597852"/>
            <a:ext cx="819756" cy="105288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87680" y="1539311"/>
            <a:ext cx="729202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Bauhaus 93" panose="04030905020B02020C02" pitchFamily="82" charset="0"/>
              </a:rPr>
              <a:t>Наглядная визуализация </a:t>
            </a:r>
            <a:endParaRPr lang="ru-RU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7680" y="1991521"/>
            <a:ext cx="824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>
                <a:latin typeface="+mj-lt"/>
              </a:rPr>
              <a:t>На сайте в режиме </a:t>
            </a:r>
            <a:r>
              <a:rPr lang="en-US" sz="2400" b="1" i="1" dirty="0" smtClean="0">
                <a:solidFill>
                  <a:srgbClr val="DE3163"/>
                </a:solidFill>
                <a:latin typeface="+mj-lt"/>
              </a:rPr>
              <a:t>online </a:t>
            </a:r>
            <a:endParaRPr lang="ru-RU" sz="2400" i="1" dirty="0">
              <a:latin typeface="+mj-l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70731" y="2556063"/>
            <a:ext cx="730897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Bauhaus 93" panose="04030905020B02020C02" pitchFamily="82" charset="0"/>
              </a:rPr>
              <a:t>Научные данные</a:t>
            </a:r>
            <a:endParaRPr lang="ru-RU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0731" y="3017728"/>
            <a:ext cx="74134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>
                <a:latin typeface="+mj-lt"/>
              </a:rPr>
              <a:t>Наши результаты могут быть использованы в качестве </a:t>
            </a:r>
            <a:r>
              <a:rPr lang="ru-RU" sz="2400" b="1" i="1" dirty="0" smtClean="0">
                <a:solidFill>
                  <a:srgbClr val="DE3163"/>
                </a:solidFill>
                <a:latin typeface="+mj-lt"/>
              </a:rPr>
              <a:t>основы для научных исследований </a:t>
            </a:r>
            <a:r>
              <a:rPr lang="ru-RU" sz="2400" i="1" dirty="0" smtClean="0">
                <a:latin typeface="+mj-lt"/>
              </a:rPr>
              <a:t>и разработок рекомендации для улучшения качества городской среды</a:t>
            </a:r>
            <a:endParaRPr lang="ru-RU" sz="2400" i="1" dirty="0">
              <a:latin typeface="+mj-lt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70730" y="4619407"/>
            <a:ext cx="730897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Bauhaus 93" panose="04030905020B02020C02" pitchFamily="82" charset="0"/>
              </a:rPr>
              <a:t>Экспресс-оценка</a:t>
            </a:r>
            <a:endParaRPr lang="ru-R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70730" y="5081072"/>
            <a:ext cx="7308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>
                <a:latin typeface="+mj-lt"/>
              </a:rPr>
              <a:t>Возможность </a:t>
            </a:r>
            <a:r>
              <a:rPr lang="ru-RU" sz="2400" b="1" i="1" dirty="0" smtClean="0">
                <a:solidFill>
                  <a:srgbClr val="DE3163"/>
                </a:solidFill>
                <a:latin typeface="+mj-lt"/>
              </a:rPr>
              <a:t>анализировать основные показатели городской среды обособленно и в сравнении </a:t>
            </a:r>
            <a:r>
              <a:rPr lang="ru-RU" sz="2400" i="1" dirty="0" smtClean="0">
                <a:latin typeface="+mj-lt"/>
              </a:rPr>
              <a:t>со средними результатами других городов РФ</a:t>
            </a:r>
            <a:r>
              <a:rPr lang="ru-RU" sz="2400" dirty="0" smtClean="0">
                <a:latin typeface="+mj-lt"/>
              </a:rPr>
              <a:t>, рассчитанные по 152 городам</a:t>
            </a:r>
            <a:endParaRPr lang="ru-RU" sz="2400" dirty="0">
              <a:latin typeface="+mj-lt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770" y="545390"/>
            <a:ext cx="3751310" cy="467453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2478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" y="334086"/>
            <a:ext cx="5519894" cy="874298"/>
          </a:xfrm>
          <a:prstGeom prst="rect">
            <a:avLst/>
          </a:prstGeom>
          <a:solidFill>
            <a:srgbClr val="89C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84496" y="425548"/>
            <a:ext cx="54353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Bauhaus 93" panose="04030905020B02020C02" pitchFamily="82" charset="0"/>
              </a:rPr>
              <a:t>k</a:t>
            </a:r>
            <a:r>
              <a:rPr lang="en-US" sz="3600" b="1" dirty="0">
                <a:latin typeface="+mj-lt"/>
              </a:rPr>
              <a:t>iller </a:t>
            </a:r>
            <a:r>
              <a:rPr lang="en-US" sz="3600" b="1" dirty="0" smtClean="0">
                <a:latin typeface="+mj-lt"/>
              </a:rPr>
              <a:t>feature</a:t>
            </a:r>
            <a:r>
              <a:rPr lang="ru-RU" sz="3600" b="1" dirty="0" smtClean="0">
                <a:latin typeface="+mj-lt"/>
              </a:rPr>
              <a:t> и перспективы</a:t>
            </a:r>
            <a:endParaRPr lang="ru-RU" sz="3600" b="1" dirty="0">
              <a:latin typeface="+mj-lt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736" y="5600076"/>
            <a:ext cx="819756" cy="10528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19895" y="425547"/>
            <a:ext cx="583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Городскую инфраструктуру можно оценивать глубже</a:t>
            </a:r>
          </a:p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Здоровый образ жизни может быть еще доступнее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487680" y="1539311"/>
            <a:ext cx="66294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Bauhaus 93" panose="04030905020B02020C02" pitchFamily="82" charset="0"/>
              </a:rPr>
              <a:t>Масштабируемость модели </a:t>
            </a:r>
            <a:endParaRPr lang="ru-RU" sz="2400" b="1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487680" y="4486606"/>
            <a:ext cx="66294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Bauhaus 93" panose="04030905020B02020C02" pitchFamily="82" charset="0"/>
              </a:rPr>
              <a:t>Адаптивность модели </a:t>
            </a:r>
            <a:endParaRPr lang="ru-RU" sz="2400" b="1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527200" y="2992223"/>
            <a:ext cx="658988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Bauhaus 93" panose="04030905020B02020C02" pitchFamily="82" charset="0"/>
              </a:rPr>
              <a:t>Фильтрация </a:t>
            </a:r>
            <a:r>
              <a:rPr lang="ru-RU" sz="2400" b="1" dirty="0">
                <a:latin typeface="Bauhaus 93" panose="04030905020B02020C02" pitchFamily="82" charset="0"/>
              </a:rPr>
              <a:t>под </a:t>
            </a:r>
            <a:r>
              <a:rPr lang="ru-RU" sz="2400" b="1" dirty="0" smtClean="0">
                <a:latin typeface="Bauhaus 93" panose="04030905020B02020C02" pitchFamily="82" charset="0"/>
              </a:rPr>
              <a:t>запрос</a:t>
            </a:r>
            <a:endParaRPr lang="ru-RU" sz="2400" b="1" dirty="0">
              <a:latin typeface="Bauhaus 93" panose="04030905020B02020C02" pitchFamily="8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7680" y="1991521"/>
            <a:ext cx="8244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DE3163"/>
                </a:solidFill>
                <a:latin typeface="+mj-lt"/>
              </a:rPr>
              <a:t>Справится</a:t>
            </a:r>
            <a:r>
              <a:rPr lang="ru-RU" sz="2400" i="1" dirty="0" smtClean="0">
                <a:latin typeface="+mj-lt"/>
              </a:rPr>
              <a:t> </a:t>
            </a:r>
            <a:r>
              <a:rPr lang="ru-RU" sz="2400" b="1" i="1" dirty="0" smtClean="0">
                <a:solidFill>
                  <a:srgbClr val="DE3163"/>
                </a:solidFill>
                <a:latin typeface="+mj-lt"/>
              </a:rPr>
              <a:t>с любым объемом данных</a:t>
            </a:r>
            <a:r>
              <a:rPr lang="ru-RU" sz="2400" i="1" dirty="0" smtClean="0">
                <a:latin typeface="+mj-lt"/>
              </a:rPr>
              <a:t>, особенно при увеличении технических мощностей</a:t>
            </a:r>
            <a:endParaRPr lang="ru-RU" sz="2400" i="1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680" y="4929361"/>
            <a:ext cx="6974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>
                <a:latin typeface="+mj-lt"/>
              </a:rPr>
              <a:t>Дальнейшее обучение с учетом дополнительных параметров для еще более достоверной оценки качества среды обитания и </a:t>
            </a:r>
            <a:r>
              <a:rPr lang="ru-RU" sz="2400" b="1" i="1" dirty="0" smtClean="0">
                <a:solidFill>
                  <a:srgbClr val="DE3163"/>
                </a:solidFill>
                <a:latin typeface="+mj-lt"/>
              </a:rPr>
              <a:t>эффективности внедряемых мероприятий</a:t>
            </a:r>
            <a:endParaRPr lang="ru-RU" sz="2400" b="1" i="1" dirty="0">
              <a:solidFill>
                <a:srgbClr val="DE3163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7680" y="3410757"/>
            <a:ext cx="7446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>
                <a:latin typeface="+mj-lt"/>
              </a:rPr>
              <a:t>Возможность </a:t>
            </a:r>
            <a:r>
              <a:rPr lang="ru-RU" sz="2400" b="1" i="1" dirty="0" smtClean="0">
                <a:solidFill>
                  <a:srgbClr val="DE3163"/>
                </a:solidFill>
                <a:latin typeface="+mj-lt"/>
              </a:rPr>
              <a:t>оперативной оценки конкретных «точек»: </a:t>
            </a:r>
            <a:r>
              <a:rPr lang="ru-RU" sz="2400" i="1" dirty="0" smtClean="0">
                <a:latin typeface="+mj-lt"/>
              </a:rPr>
              <a:t>на карте и статистически</a:t>
            </a:r>
            <a:endParaRPr lang="ru-RU" sz="2400" i="1" dirty="0">
              <a:latin typeface="+mj-lt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44" y="1208384"/>
            <a:ext cx="3616000" cy="439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8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1402818"/>
            <a:ext cx="12192000" cy="4488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8170736" y="277211"/>
            <a:ext cx="5335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rgbClr val="DE3163"/>
                </a:solidFill>
                <a:latin typeface="Broadway" panose="04040905080B02020502" pitchFamily="82" charset="0"/>
              </a:rPr>
              <a:t>AI </a:t>
            </a:r>
            <a:r>
              <a:rPr lang="en-US" sz="7200" b="1" dirty="0" smtClean="0">
                <a:latin typeface="Bauhaus 93" panose="04030905020B02020C02" pitchFamily="82" charset="0"/>
              </a:rPr>
              <a:t>sisters</a:t>
            </a:r>
            <a:endParaRPr lang="ru-RU" sz="7200" b="1" dirty="0"/>
          </a:p>
        </p:txBody>
      </p:sp>
      <p:sp>
        <p:nvSpPr>
          <p:cNvPr id="5" name="Овал 4"/>
          <p:cNvSpPr/>
          <p:nvPr/>
        </p:nvSpPr>
        <p:spPr>
          <a:xfrm>
            <a:off x="3791827" y="1864230"/>
            <a:ext cx="2456029" cy="2456029"/>
          </a:xfrm>
          <a:prstGeom prst="ellipse">
            <a:avLst/>
          </a:prstGeom>
          <a:solidFill>
            <a:schemeClr val="bg1"/>
          </a:solidFill>
          <a:ln w="76200">
            <a:solidFill>
              <a:srgbClr val="DE3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580135" y="4507491"/>
            <a:ext cx="2830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DE3163"/>
                </a:solidFill>
                <a:latin typeface="+mj-lt"/>
                <a:ea typeface="Segoe UI Historic" panose="020B0502040204020203" pitchFamily="34" charset="0"/>
                <a:cs typeface="Segoe UI Historic" panose="020B0502040204020203" pitchFamily="34" charset="0"/>
              </a:rPr>
              <a:t>Ю</a:t>
            </a:r>
            <a:r>
              <a:rPr lang="ru-RU" sz="2800" dirty="0" smtClean="0">
                <a:latin typeface="+mj-lt"/>
                <a:ea typeface="Segoe UI Historic" panose="020B0502040204020203" pitchFamily="34" charset="0"/>
                <a:cs typeface="Segoe UI Historic" panose="020B0502040204020203" pitchFamily="34" charset="0"/>
              </a:rPr>
              <a:t>ля Каримова</a:t>
            </a:r>
            <a:endParaRPr lang="ru-RU" sz="2800" dirty="0">
              <a:latin typeface="+mj-lt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233375" y="5030710"/>
            <a:ext cx="1669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@</a:t>
            </a:r>
            <a:r>
              <a:rPr lang="en-US" sz="1600" dirty="0" err="1" smtClean="0"/>
              <a:t>yulya_karimova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410960" y="4511962"/>
            <a:ext cx="2865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DE3163"/>
                </a:solidFill>
                <a:latin typeface="+mj-lt"/>
                <a:ea typeface="Segoe UI Historic" panose="020B0502040204020203" pitchFamily="34" charset="0"/>
                <a:cs typeface="Segoe UI Historic" panose="020B0502040204020203" pitchFamily="34" charset="0"/>
              </a:rPr>
              <a:t>В</a:t>
            </a:r>
            <a:r>
              <a:rPr lang="ru-RU" sz="2800" dirty="0" smtClean="0">
                <a:latin typeface="+mj-lt"/>
                <a:ea typeface="Segoe UI Historic" panose="020B0502040204020203" pitchFamily="34" charset="0"/>
                <a:cs typeface="Segoe UI Historic" panose="020B0502040204020203" pitchFamily="34" charset="0"/>
              </a:rPr>
              <a:t>ика Быстрова</a:t>
            </a:r>
            <a:endParaRPr lang="ru-RU" sz="2800" dirty="0">
              <a:latin typeface="+mj-lt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76080" y="4507491"/>
            <a:ext cx="2834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DE3163"/>
                </a:solidFill>
                <a:latin typeface="+mj-lt"/>
                <a:ea typeface="Segoe UI Historic" panose="020B0502040204020203" pitchFamily="34" charset="0"/>
                <a:cs typeface="Segoe UI Historic" panose="020B0502040204020203" pitchFamily="34" charset="0"/>
              </a:rPr>
              <a:t>П</a:t>
            </a:r>
            <a:r>
              <a:rPr lang="ru-RU" sz="2800" dirty="0" smtClean="0">
                <a:latin typeface="+mj-lt"/>
                <a:ea typeface="Segoe UI Historic" panose="020B0502040204020203" pitchFamily="34" charset="0"/>
                <a:cs typeface="Segoe UI Historic" panose="020B0502040204020203" pitchFamily="34" charset="0"/>
              </a:rPr>
              <a:t>олина Рябова</a:t>
            </a:r>
            <a:endParaRPr lang="ru-RU" sz="2800" dirty="0">
              <a:latin typeface="+mj-lt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6648182" y="1887054"/>
            <a:ext cx="2456029" cy="2456029"/>
          </a:xfrm>
          <a:prstGeom prst="ellipse">
            <a:avLst/>
          </a:prstGeom>
          <a:solidFill>
            <a:schemeClr val="bg1"/>
          </a:solidFill>
          <a:ln w="76200">
            <a:solidFill>
              <a:srgbClr val="DE3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9504537" y="1880862"/>
            <a:ext cx="2456029" cy="2456029"/>
          </a:xfrm>
          <a:prstGeom prst="ellipse">
            <a:avLst/>
          </a:prstGeom>
          <a:solidFill>
            <a:schemeClr val="bg1"/>
          </a:solidFill>
          <a:ln w="76200">
            <a:solidFill>
              <a:srgbClr val="DE3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Picture 2" descr="телеграмма - скачать Бесплатные иконк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827" y="4929578"/>
            <a:ext cx="531622" cy="53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739" y="1887055"/>
            <a:ext cx="2451827" cy="244784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183" y="1902931"/>
            <a:ext cx="2456028" cy="2456028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540" y="1880862"/>
            <a:ext cx="2427114" cy="242192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204" y="528918"/>
            <a:ext cx="4328131" cy="603334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3801" y="951101"/>
            <a:ext cx="791164" cy="800639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980" y="424660"/>
            <a:ext cx="819756" cy="105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/>
          <a:srcRect r="32145"/>
          <a:stretch/>
        </p:blipFill>
        <p:spPr>
          <a:xfrm>
            <a:off x="10052506" y="769628"/>
            <a:ext cx="2145457" cy="288527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30063"/>
          <a:stretch/>
        </p:blipFill>
        <p:spPr>
          <a:xfrm>
            <a:off x="-522" y="2427289"/>
            <a:ext cx="2950493" cy="424318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638354" y="244537"/>
            <a:ext cx="17093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 smtClean="0">
                <a:solidFill>
                  <a:srgbClr val="DE3163"/>
                </a:solidFill>
                <a:latin typeface="Bauhaus 93" panose="04030905020B02020C02" pitchFamily="82" charset="0"/>
              </a:rPr>
              <a:t>Задача</a:t>
            </a:r>
            <a:endParaRPr lang="ru-RU" sz="3600" b="1" dirty="0">
              <a:solidFill>
                <a:srgbClr val="DE3163"/>
              </a:solidFill>
              <a:latin typeface="+mj-lt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712095" y="858655"/>
            <a:ext cx="4612509" cy="22979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8460885" y="696020"/>
            <a:ext cx="2173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 smtClean="0">
                <a:solidFill>
                  <a:srgbClr val="DE3163"/>
                </a:solidFill>
                <a:latin typeface="Bauhaus 93" panose="04030905020B02020C02" pitchFamily="82" charset="0"/>
              </a:rPr>
              <a:t>Решение</a:t>
            </a:r>
            <a:endParaRPr lang="ru-RU" sz="3600" b="1" dirty="0">
              <a:solidFill>
                <a:srgbClr val="DE3163"/>
              </a:solidFill>
              <a:latin typeface="+mj-lt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2068" y="3728513"/>
            <a:ext cx="2215502" cy="3018844"/>
          </a:xfrm>
          <a:prstGeom prst="rect">
            <a:avLst/>
          </a:prstGeom>
        </p:spPr>
      </p:pic>
      <p:sp>
        <p:nvSpPr>
          <p:cNvPr id="26" name="Овал 25"/>
          <p:cNvSpPr/>
          <p:nvPr/>
        </p:nvSpPr>
        <p:spPr>
          <a:xfrm>
            <a:off x="11125234" y="165020"/>
            <a:ext cx="515530" cy="518703"/>
          </a:xfrm>
          <a:prstGeom prst="ellipse">
            <a:avLst/>
          </a:prstGeom>
          <a:solidFill>
            <a:srgbClr val="22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0" y="5006194"/>
            <a:ext cx="1101296" cy="141448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6392250" y="1321058"/>
            <a:ext cx="5651346" cy="2047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3055342" y="3826873"/>
            <a:ext cx="5405543" cy="2593806"/>
          </a:xfrm>
          <a:prstGeom prst="rect">
            <a:avLst/>
          </a:prstGeom>
          <a:solidFill>
            <a:srgbClr val="A3F0E8"/>
          </a:solidFill>
          <a:ln>
            <a:noFill/>
          </a:ln>
          <a:effectLst>
            <a:outerShdw blurRad="228600" dist="50800" dir="54000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3040999" y="3919754"/>
            <a:ext cx="53869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latin typeface="+mj-lt"/>
              </a:rPr>
              <a:t>WEB-приложение для оценки </a:t>
            </a:r>
            <a:r>
              <a:rPr lang="ru-RU" sz="3200" b="1" dirty="0" smtClean="0">
                <a:latin typeface="+mj-lt"/>
              </a:rPr>
              <a:t>городской инфраструктуры и </a:t>
            </a:r>
            <a:r>
              <a:rPr lang="ru-RU" sz="3200" b="1" dirty="0" smtClean="0">
                <a:solidFill>
                  <a:srgbClr val="DE3163"/>
                </a:solidFill>
                <a:latin typeface="+mj-lt"/>
              </a:rPr>
              <a:t>формированием предложений по ее улучшению</a:t>
            </a:r>
            <a:endParaRPr lang="ru-RU" sz="3200" b="1" dirty="0">
              <a:solidFill>
                <a:srgbClr val="DE3163"/>
              </a:solidFill>
              <a:latin typeface="+mj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77231" y="884222"/>
            <a:ext cx="462111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latin typeface="+mj-lt"/>
              </a:rPr>
              <a:t>Укрепить здоровье населения, используя эффективными и экономически целесообразными методами</a:t>
            </a:r>
            <a:endParaRPr lang="ru-RU" sz="2800" b="1" dirty="0">
              <a:latin typeface="+mj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465991" y="1340679"/>
            <a:ext cx="550386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latin typeface="+mj-lt"/>
              </a:rPr>
              <a:t>Формирование комфортной </a:t>
            </a:r>
            <a:r>
              <a:rPr lang="ru-RU" sz="2800" b="1" dirty="0" err="1">
                <a:solidFill>
                  <a:srgbClr val="DE3163"/>
                </a:solidFill>
                <a:latin typeface="+mj-lt"/>
              </a:rPr>
              <a:t>здоровьесберегающей</a:t>
            </a:r>
            <a:r>
              <a:rPr lang="ru-RU" sz="2800" b="1" dirty="0">
                <a:solidFill>
                  <a:srgbClr val="DE3163"/>
                </a:solidFill>
                <a:latin typeface="+mj-lt"/>
              </a:rPr>
              <a:t> </a:t>
            </a:r>
            <a:r>
              <a:rPr lang="ru-RU" sz="2800" b="1" dirty="0" smtClean="0">
                <a:solidFill>
                  <a:srgbClr val="DE3163"/>
                </a:solidFill>
                <a:latin typeface="+mj-lt"/>
              </a:rPr>
              <a:t>среды </a:t>
            </a:r>
            <a:r>
              <a:rPr lang="ru-RU" sz="2800" b="1" dirty="0" smtClean="0">
                <a:latin typeface="+mj-lt"/>
              </a:rPr>
              <a:t>для улучшения продолжительности и качества жизни населения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3220901" y="3229597"/>
            <a:ext cx="2173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 smtClean="0">
                <a:solidFill>
                  <a:srgbClr val="DE3163"/>
                </a:solidFill>
                <a:latin typeface="Bauhaus 93" panose="04030905020B02020C02" pitchFamily="82" charset="0"/>
              </a:rPr>
              <a:t>Решение</a:t>
            </a:r>
            <a:endParaRPr lang="ru-RU" sz="3600" b="1" dirty="0">
              <a:solidFill>
                <a:srgbClr val="DE3163"/>
              </a:solidFill>
              <a:latin typeface="+mj-lt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2810" y="1802160"/>
            <a:ext cx="781036" cy="270713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218837">
            <a:off x="8828587" y="3518663"/>
            <a:ext cx="924527" cy="71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/>
          <p:cNvGrpSpPr/>
          <p:nvPr/>
        </p:nvGrpSpPr>
        <p:grpSpPr>
          <a:xfrm>
            <a:off x="0" y="5899186"/>
            <a:ext cx="12198511" cy="978077"/>
            <a:chOff x="-10161" y="5875438"/>
            <a:chExt cx="12198511" cy="978077"/>
          </a:xfrm>
        </p:grpSpPr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1712" y="5880506"/>
              <a:ext cx="4276638" cy="973009"/>
            </a:xfrm>
            <a:prstGeom prst="rect">
              <a:avLst/>
            </a:prstGeom>
          </p:spPr>
        </p:pic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4801" y="5875438"/>
              <a:ext cx="4276638" cy="973009"/>
            </a:xfrm>
            <a:prstGeom prst="rect">
              <a:avLst/>
            </a:prstGeom>
          </p:spPr>
        </p:pic>
        <p:pic>
          <p:nvPicPr>
            <p:cNvPr id="34" name="Рисунок 33"/>
            <p:cNvPicPr>
              <a:picLocks noChangeAspect="1"/>
            </p:cNvPicPr>
            <p:nvPr/>
          </p:nvPicPr>
          <p:blipFill rotWithShape="1">
            <a:blip r:embed="rId3"/>
            <a:srcRect l="4330"/>
            <a:stretch/>
          </p:blipFill>
          <p:spPr>
            <a:xfrm>
              <a:off x="-10161" y="5875438"/>
              <a:ext cx="4091491" cy="973009"/>
            </a:xfrm>
            <a:prstGeom prst="rect">
              <a:avLst/>
            </a:prstGeom>
          </p:spPr>
        </p:pic>
      </p:grpSp>
      <p:sp>
        <p:nvSpPr>
          <p:cNvPr id="2" name="Прямоугольник 1"/>
          <p:cNvSpPr/>
          <p:nvPr/>
        </p:nvSpPr>
        <p:spPr>
          <a:xfrm>
            <a:off x="0" y="0"/>
            <a:ext cx="12188350" cy="5924152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29087" y="427785"/>
            <a:ext cx="4211848" cy="646331"/>
          </a:xfrm>
          <a:prstGeom prst="rect">
            <a:avLst/>
          </a:prstGeom>
          <a:solidFill>
            <a:schemeClr val="bg1"/>
          </a:solidFill>
          <a:ln w="76200">
            <a:solidFill>
              <a:srgbClr val="89C5C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latin typeface="Bauhaus 93" panose="04030905020B02020C02" pitchFamily="82" charset="0"/>
              </a:rPr>
              <a:t>CTEK</a:t>
            </a:r>
            <a:r>
              <a:rPr lang="ru-RU" sz="3600" b="1" dirty="0" smtClean="0">
                <a:latin typeface="+mj-lt"/>
              </a:rPr>
              <a:t> технологий</a:t>
            </a:r>
            <a:endParaRPr lang="ru-RU" sz="3600" b="1" dirty="0">
              <a:solidFill>
                <a:srgbClr val="DE3163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273" y="1880059"/>
            <a:ext cx="5335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DE3163"/>
                </a:solidFill>
                <a:latin typeface="Broadway" panose="04040905080B02020502" pitchFamily="82" charset="0"/>
              </a:rPr>
              <a:t>F</a:t>
            </a:r>
            <a:r>
              <a:rPr lang="en-US" sz="3200" b="1" dirty="0" smtClean="0">
                <a:latin typeface="Bauhaus 93" panose="04030905020B02020C02" pitchFamily="82" charset="0"/>
              </a:rPr>
              <a:t>rontend</a:t>
            </a:r>
            <a:endParaRPr lang="ru-RU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96378" y="1335737"/>
            <a:ext cx="5335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DE3163"/>
                </a:solidFill>
                <a:latin typeface="Broadway" panose="04040905080B02020502" pitchFamily="82" charset="0"/>
              </a:rPr>
              <a:t>B</a:t>
            </a:r>
            <a:r>
              <a:rPr lang="en-US" sz="3200" b="1" dirty="0" smtClean="0">
                <a:latin typeface="Bauhaus 93" panose="04030905020B02020C02" pitchFamily="82" charset="0"/>
              </a:rPr>
              <a:t>ackend</a:t>
            </a:r>
            <a:endParaRPr lang="ru-RU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912076" y="293967"/>
            <a:ext cx="5335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DE3163"/>
                </a:solidFill>
                <a:latin typeface="Broadway" panose="04040905080B02020502" pitchFamily="82" charset="0"/>
              </a:rPr>
              <a:t>M</a:t>
            </a:r>
            <a:r>
              <a:rPr lang="en-US" sz="3200" b="1" dirty="0" smtClean="0">
                <a:latin typeface="Bauhaus 93" panose="04030905020B02020C02" pitchFamily="82" charset="0"/>
              </a:rPr>
              <a:t>achine </a:t>
            </a:r>
            <a:r>
              <a:rPr lang="en-US" sz="3200" b="1" dirty="0" smtClean="0">
                <a:solidFill>
                  <a:srgbClr val="DE3163"/>
                </a:solidFill>
                <a:latin typeface="Broadway" panose="04040905080B02020502" pitchFamily="82" charset="0"/>
              </a:rPr>
              <a:t>L</a:t>
            </a:r>
            <a:r>
              <a:rPr lang="en-US" sz="3200" b="1" dirty="0" smtClean="0">
                <a:latin typeface="Bauhaus 93" panose="04030905020B02020C02" pitchFamily="82" charset="0"/>
              </a:rPr>
              <a:t>earning</a:t>
            </a:r>
            <a:endParaRPr lang="ru-RU" sz="3200" b="1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373372" y="2320702"/>
            <a:ext cx="3366144" cy="3280663"/>
          </a:xfrm>
          <a:prstGeom prst="rect">
            <a:avLst/>
          </a:prstGeom>
          <a:solidFill>
            <a:schemeClr val="bg1"/>
          </a:solidFill>
          <a:ln w="6350">
            <a:solidFill>
              <a:srgbClr val="DE3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4005851" y="1789057"/>
            <a:ext cx="3752140" cy="3795326"/>
          </a:xfrm>
          <a:prstGeom prst="rect">
            <a:avLst/>
          </a:prstGeom>
          <a:solidFill>
            <a:schemeClr val="bg1"/>
          </a:solidFill>
          <a:ln w="6350">
            <a:solidFill>
              <a:srgbClr val="DE3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7912076" y="793895"/>
            <a:ext cx="3732103" cy="4790488"/>
          </a:xfrm>
          <a:prstGeom prst="rect">
            <a:avLst/>
          </a:prstGeom>
          <a:solidFill>
            <a:schemeClr val="bg1"/>
          </a:solidFill>
          <a:ln w="6350">
            <a:solidFill>
              <a:srgbClr val="DE3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977" y="2305470"/>
            <a:ext cx="2831102" cy="971643"/>
          </a:xfrm>
          <a:prstGeom prst="rect">
            <a:avLst/>
          </a:prstGeom>
        </p:spPr>
      </p:pic>
      <p:pic>
        <p:nvPicPr>
          <p:cNvPr id="1028" name="Picture 4" descr="Python logo and symbol, meaning, history,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726" y="840982"/>
            <a:ext cx="2301737" cy="143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3417" y="1781704"/>
            <a:ext cx="2370408" cy="129537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1189" y="2750348"/>
            <a:ext cx="3296596" cy="1385867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2107" y="3735184"/>
            <a:ext cx="2541119" cy="102703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0454" y="4555007"/>
            <a:ext cx="2584960" cy="1163232"/>
          </a:xfrm>
          <a:prstGeom prst="rect">
            <a:avLst/>
          </a:prstGeom>
        </p:spPr>
      </p:pic>
      <p:cxnSp>
        <p:nvCxnSpPr>
          <p:cNvPr id="29" name="Прямая соединительная линия 28"/>
          <p:cNvCxnSpPr/>
          <p:nvPr/>
        </p:nvCxnSpPr>
        <p:spPr>
          <a:xfrm>
            <a:off x="314960" y="2320702"/>
            <a:ext cx="2080" cy="3290794"/>
          </a:xfrm>
          <a:prstGeom prst="line">
            <a:avLst/>
          </a:prstGeom>
          <a:ln w="127000">
            <a:solidFill>
              <a:srgbClr val="DE31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4071979" y="1789057"/>
            <a:ext cx="9352" cy="3802837"/>
          </a:xfrm>
          <a:prstGeom prst="line">
            <a:avLst/>
          </a:prstGeom>
          <a:ln w="127000">
            <a:solidFill>
              <a:srgbClr val="DE31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flipH="1">
            <a:off x="7969517" y="791415"/>
            <a:ext cx="6008" cy="4792968"/>
          </a:xfrm>
          <a:prstGeom prst="line">
            <a:avLst/>
          </a:prstGeom>
          <a:ln w="127000">
            <a:solidFill>
              <a:srgbClr val="DE31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22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2700" y="3443281"/>
            <a:ext cx="1514181" cy="151418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844" y="2951598"/>
            <a:ext cx="2374714" cy="100943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5906" y="3833477"/>
            <a:ext cx="1731185" cy="173118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0052" y="2521019"/>
            <a:ext cx="4016395" cy="173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88350" cy="6248400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22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-3650" y="386080"/>
            <a:ext cx="4846320" cy="584775"/>
          </a:xfrm>
          <a:prstGeom prst="rect">
            <a:avLst/>
          </a:prstGeom>
          <a:solidFill>
            <a:srgbClr val="89C5CC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/>
              <a:t>Алгоритм нашей работы</a:t>
            </a:r>
            <a:endParaRPr lang="ru-RU" sz="3200" b="1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0" y="5899186"/>
            <a:ext cx="12198511" cy="978077"/>
            <a:chOff x="-10161" y="5875438"/>
            <a:chExt cx="12198511" cy="978077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1712" y="5880506"/>
              <a:ext cx="4276638" cy="973009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4801" y="5875438"/>
              <a:ext cx="4276638" cy="973009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3"/>
            <a:srcRect l="4330"/>
            <a:stretch/>
          </p:blipFill>
          <p:spPr>
            <a:xfrm>
              <a:off x="-10161" y="5875438"/>
              <a:ext cx="4091491" cy="973009"/>
            </a:xfrm>
            <a:prstGeom prst="rect">
              <a:avLst/>
            </a:prstGeom>
          </p:spPr>
        </p:pic>
      </p:grpSp>
      <p:sp>
        <p:nvSpPr>
          <p:cNvPr id="10" name="Прямоугольник 9"/>
          <p:cNvSpPr/>
          <p:nvPr/>
        </p:nvSpPr>
        <p:spPr>
          <a:xfrm>
            <a:off x="180256" y="1241401"/>
            <a:ext cx="2957359" cy="12745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+mj-lt"/>
              </a:rPr>
              <a:t>Сбор данных из открытых источников: </a:t>
            </a:r>
            <a:r>
              <a:rPr lang="ru-RU" b="1" dirty="0" smtClean="0">
                <a:solidFill>
                  <a:srgbClr val="DE3163"/>
                </a:solidFill>
                <a:latin typeface="+mj-lt"/>
              </a:rPr>
              <a:t>обнаружено 152 города для анализа </a:t>
            </a:r>
            <a:endParaRPr lang="ru-RU" b="1" dirty="0">
              <a:solidFill>
                <a:srgbClr val="DE3163"/>
              </a:solidFill>
              <a:latin typeface="+mj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037898" y="1158240"/>
            <a:ext cx="3830382" cy="22498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DE3163"/>
                </a:solidFill>
                <a:latin typeface="+mj-lt"/>
              </a:rPr>
              <a:t>Анализ данных литературы</a:t>
            </a:r>
            <a:r>
              <a:rPr lang="ru-RU" dirty="0" smtClean="0">
                <a:solidFill>
                  <a:schemeClr val="tx1"/>
                </a:solidFill>
                <a:latin typeface="+mj-lt"/>
              </a:rPr>
              <a:t>, включая рекомендации ОЭРС, </a:t>
            </a:r>
            <a:r>
              <a:rPr lang="ru-RU" dirty="0" err="1" smtClean="0">
                <a:solidFill>
                  <a:schemeClr val="tx1"/>
                </a:solidFill>
                <a:latin typeface="+mj-lt"/>
              </a:rPr>
              <a:t>РАНХиГС</a:t>
            </a:r>
            <a:r>
              <a:rPr lang="ru-RU" dirty="0" smtClean="0">
                <a:solidFill>
                  <a:schemeClr val="tx1"/>
                </a:solidFill>
                <a:latin typeface="+mj-lt"/>
              </a:rPr>
              <a:t>, статьи </a:t>
            </a:r>
            <a:r>
              <a:rPr lang="ru-RU" dirty="0" err="1" smtClean="0">
                <a:solidFill>
                  <a:schemeClr val="tx1"/>
                </a:solidFill>
                <a:latin typeface="+mj-lt"/>
              </a:rPr>
              <a:t>кейсодержателя</a:t>
            </a:r>
            <a:r>
              <a:rPr lang="ru-RU" dirty="0" smtClean="0">
                <a:solidFill>
                  <a:schemeClr val="tx1"/>
                </a:solidFill>
                <a:latin typeface="+mj-lt"/>
              </a:rPr>
              <a:t> и выбор важнейших показателей, которые оказывают влияние на здоровье человека: </a:t>
            </a:r>
            <a:r>
              <a:rPr lang="ru-RU" b="1" dirty="0" smtClean="0">
                <a:solidFill>
                  <a:srgbClr val="DE3163"/>
                </a:solidFill>
                <a:latin typeface="+mj-lt"/>
              </a:rPr>
              <a:t>определено 156 показателей, из которых мы ввели дополнительно120</a:t>
            </a:r>
            <a:endParaRPr lang="ru-RU" b="1" dirty="0">
              <a:solidFill>
                <a:srgbClr val="DE3163"/>
              </a:solidFill>
              <a:latin typeface="+mj-lt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440" y="1818190"/>
            <a:ext cx="781036" cy="27071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675" y="1743296"/>
            <a:ext cx="781036" cy="270713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8682106" y="530054"/>
            <a:ext cx="3005367" cy="2125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+mj-lt"/>
              </a:rPr>
              <a:t>Поиск сведений о состоянии здоровья населения и выбор основных критериев его оценки </a:t>
            </a:r>
            <a:r>
              <a:rPr lang="ru-RU" b="1" dirty="0" smtClean="0">
                <a:solidFill>
                  <a:srgbClr val="DE3163"/>
                </a:solidFill>
                <a:latin typeface="+mj-lt"/>
              </a:rPr>
              <a:t>(6 критериев: продолжительность жизни, смертность трудоспособного населения и др.)</a:t>
            </a:r>
            <a:endParaRPr lang="ru-RU" b="1" dirty="0">
              <a:solidFill>
                <a:srgbClr val="DE3163"/>
              </a:solidFill>
              <a:latin typeface="+mj-lt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7870106" y="3491266"/>
            <a:ext cx="3934854" cy="20701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+mj-lt"/>
              </a:rPr>
              <a:t>Построение модели </a:t>
            </a:r>
            <a:r>
              <a:rPr lang="en-US" b="1" dirty="0" smtClean="0">
                <a:solidFill>
                  <a:srgbClr val="DE3163"/>
                </a:solidFill>
              </a:rPr>
              <a:t>ML</a:t>
            </a:r>
            <a:r>
              <a:rPr lang="ru-RU" b="1" dirty="0" smtClean="0">
                <a:solidFill>
                  <a:srgbClr val="DE3163"/>
                </a:solidFill>
              </a:rPr>
              <a:t> </a:t>
            </a:r>
            <a:r>
              <a:rPr lang="ru-RU" b="1" dirty="0">
                <a:solidFill>
                  <a:srgbClr val="DE3163"/>
                </a:solidFill>
              </a:rPr>
              <a:t>градиентного </a:t>
            </a:r>
            <a:r>
              <a:rPr lang="ru-RU" b="1" dirty="0" err="1">
                <a:solidFill>
                  <a:srgbClr val="DE3163"/>
                </a:solidFill>
              </a:rPr>
              <a:t>бустинга</a:t>
            </a:r>
            <a:r>
              <a:rPr lang="ru-RU" b="1" dirty="0">
                <a:solidFill>
                  <a:srgbClr val="DE3163"/>
                </a:solidFill>
              </a:rPr>
              <a:t> </a:t>
            </a:r>
            <a:r>
              <a:rPr lang="ru-RU" b="1" dirty="0" err="1" smtClean="0">
                <a:solidFill>
                  <a:srgbClr val="DE3163"/>
                </a:solidFill>
              </a:rPr>
              <a:t>Сat</a:t>
            </a:r>
            <a:r>
              <a:rPr lang="en-US" b="1" dirty="0" smtClean="0">
                <a:solidFill>
                  <a:srgbClr val="DE3163"/>
                </a:solidFill>
              </a:rPr>
              <a:t>B</a:t>
            </a:r>
            <a:r>
              <a:rPr lang="ru-RU" b="1" dirty="0" err="1" smtClean="0">
                <a:solidFill>
                  <a:srgbClr val="DE3163"/>
                </a:solidFill>
              </a:rPr>
              <a:t>oost</a:t>
            </a:r>
            <a:r>
              <a:rPr lang="en-US" b="1" dirty="0" smtClean="0">
                <a:solidFill>
                  <a:srgbClr val="DE3163"/>
                </a:solidFill>
              </a:rPr>
              <a:t>.</a:t>
            </a:r>
            <a:r>
              <a:rPr lang="ru-RU" b="1" dirty="0" smtClean="0">
                <a:solidFill>
                  <a:srgbClr val="DE3163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+mj-lt"/>
              </a:rPr>
              <a:t>Определение наиболее важных предикторов из 156 показателей 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+mj-lt"/>
              </a:rPr>
              <a:t>для изменения 6 основных критериев здоровья населения </a:t>
            </a:r>
            <a:endParaRPr lang="ru-RU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880727" y="2882231"/>
            <a:ext cx="781036" cy="270713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956294" y="4517200"/>
            <a:ext cx="781036" cy="356051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3477300" y="3893168"/>
            <a:ext cx="3351462" cy="17124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+mj-lt"/>
              </a:rPr>
              <a:t>WEB-</a:t>
            </a:r>
            <a:r>
              <a:rPr lang="ru-RU" dirty="0" smtClean="0">
                <a:solidFill>
                  <a:schemeClr val="tx1"/>
                </a:solidFill>
                <a:latin typeface="+mj-lt"/>
              </a:rPr>
              <a:t>приложение для </a:t>
            </a:r>
            <a:r>
              <a:rPr lang="ru-RU" b="1" dirty="0" smtClean="0">
                <a:solidFill>
                  <a:srgbClr val="DE3163"/>
                </a:solidFill>
                <a:latin typeface="+mj-lt"/>
              </a:rPr>
              <a:t>наглядной визуализации «вредных» и «полезных» факторов на карте</a:t>
            </a:r>
            <a:r>
              <a:rPr lang="ru-RU" dirty="0" smtClean="0">
                <a:solidFill>
                  <a:schemeClr val="tx1"/>
                </a:solidFill>
                <a:latin typeface="+mj-lt"/>
              </a:rPr>
              <a:t>, их отдаленности от социально важных объектов (учебные заведения)</a:t>
            </a:r>
            <a:endParaRPr lang="ru-RU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753068" y="4674232"/>
            <a:ext cx="781036" cy="356051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211941" y="3124200"/>
            <a:ext cx="2356792" cy="24303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+mj-lt"/>
              </a:rPr>
              <a:t>Рекомендации для местных органов власти: </a:t>
            </a:r>
            <a:r>
              <a:rPr lang="ru-RU" b="1" dirty="0" smtClean="0">
                <a:solidFill>
                  <a:srgbClr val="DE3163"/>
                </a:solidFill>
                <a:latin typeface="+mj-lt"/>
              </a:rPr>
              <a:t>экономически</a:t>
            </a:r>
            <a:r>
              <a:rPr lang="ru-RU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ru-RU" b="1" dirty="0" smtClean="0">
                <a:solidFill>
                  <a:srgbClr val="DE3163"/>
                </a:solidFill>
                <a:latin typeface="+mj-lt"/>
              </a:rPr>
              <a:t>эффективное воздействие на «точки приложения» </a:t>
            </a:r>
            <a:r>
              <a:rPr lang="ru-RU" dirty="0" smtClean="0">
                <a:solidFill>
                  <a:schemeClr val="tx1"/>
                </a:solidFill>
                <a:latin typeface="+mj-lt"/>
              </a:rPr>
              <a:t>вредного и полезного действия на здоровье </a:t>
            </a:r>
            <a:endParaRPr lang="ru-RU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075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334086"/>
            <a:ext cx="3512398" cy="748944"/>
          </a:xfrm>
          <a:prstGeom prst="rect">
            <a:avLst/>
          </a:prstGeom>
          <a:solidFill>
            <a:srgbClr val="89C5C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358971" y="379817"/>
            <a:ext cx="31534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Bauhaus 93" panose="04030905020B02020C02" pitchFamily="82" charset="0"/>
              </a:rPr>
              <a:t>C</a:t>
            </a:r>
            <a:r>
              <a:rPr lang="ru-RU" sz="3600" b="1" dirty="0" smtClean="0">
                <a:latin typeface="Bauhaus 93" panose="04030905020B02020C02" pitchFamily="82" charset="0"/>
              </a:rPr>
              <a:t>бор данных</a:t>
            </a:r>
            <a:endParaRPr lang="ru-RU" sz="3600" b="1" dirty="0">
              <a:solidFill>
                <a:srgbClr val="DE3163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80524"/>
            <a:ext cx="620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Н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аши базовые показатели</a:t>
            </a:r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4492274" y="217237"/>
            <a:ext cx="790432" cy="1107996"/>
          </a:xfrm>
          <a:prstGeom prst="rect">
            <a:avLst/>
          </a:prstGeom>
          <a:ln w="57150">
            <a:solidFill>
              <a:srgbClr val="DE3163"/>
            </a:solidFill>
          </a:ln>
        </p:spPr>
        <p:txBody>
          <a:bodyPr wrap="square">
            <a:spAutoFit/>
          </a:bodyPr>
          <a:lstStyle/>
          <a:p>
            <a:r>
              <a:rPr lang="ru-RU" sz="6600" b="1" dirty="0" smtClean="0">
                <a:solidFill>
                  <a:srgbClr val="DE3163"/>
                </a:solidFill>
                <a:latin typeface="Arial Black" panose="020B0A04020102020204" pitchFamily="34" charset="0"/>
              </a:rPr>
              <a:t>6</a:t>
            </a:r>
            <a:endParaRPr lang="ru-RU" sz="3600" b="1" dirty="0">
              <a:latin typeface="Arial Black" panose="020B0A040201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281970" y="216221"/>
            <a:ext cx="474219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latin typeface="Bauhaus 93" panose="04030905020B02020C02" pitchFamily="82" charset="0"/>
              </a:rPr>
              <a:t>основных </a:t>
            </a:r>
            <a:r>
              <a:rPr lang="ru-RU" sz="3200" b="1" dirty="0" smtClean="0">
                <a:latin typeface="Bauhaus 93" panose="04030905020B02020C02" pitchFamily="82" charset="0"/>
              </a:rPr>
              <a:t>показателей</a:t>
            </a:r>
          </a:p>
          <a:p>
            <a:r>
              <a:rPr lang="ru-RU" sz="3200" b="1" dirty="0" smtClean="0">
                <a:latin typeface="Bauhaus 93" panose="04030905020B02020C02" pitchFamily="82" charset="0"/>
              </a:rPr>
              <a:t>здоровья </a:t>
            </a:r>
            <a:r>
              <a:rPr lang="ru-RU" sz="3200" b="1" dirty="0">
                <a:latin typeface="Bauhaus 93" panose="04030905020B02020C02" pitchFamily="82" charset="0"/>
              </a:rPr>
              <a:t>населения</a:t>
            </a:r>
            <a:endParaRPr lang="ru-RU" sz="3200" b="1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570505" y="1876275"/>
            <a:ext cx="20329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DE3163"/>
                </a:solidFill>
                <a:latin typeface="Bauhaus 93" panose="04030905020B02020C02" pitchFamily="82" charset="0"/>
              </a:rPr>
              <a:t>Здоровье</a:t>
            </a:r>
            <a:endParaRPr lang="ru-RU" sz="3200" b="1" dirty="0">
              <a:solidFill>
                <a:srgbClr val="DE3163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7321" y="2347600"/>
            <a:ext cx="620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Объективная оценка</a:t>
            </a:r>
          </a:p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специалистов</a:t>
            </a:r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530693" y="3266968"/>
            <a:ext cx="13566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DE3163"/>
                </a:solidFill>
                <a:latin typeface="Bauhaus 93" panose="04030905020B02020C02" pitchFamily="82" charset="0"/>
              </a:rPr>
              <a:t>Спорт</a:t>
            </a:r>
            <a:endParaRPr lang="ru-RU" sz="3200" b="1" dirty="0">
              <a:solidFill>
                <a:srgbClr val="DE3163"/>
              </a:solidFill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570505" y="4371016"/>
            <a:ext cx="203292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DE3163"/>
                </a:solidFill>
                <a:latin typeface="Bauhaus 93" panose="04030905020B02020C02" pitchFamily="82" charset="0"/>
              </a:rPr>
              <a:t>Здоровье</a:t>
            </a:r>
          </a:p>
          <a:p>
            <a:r>
              <a:rPr lang="ru-RU" sz="3200" b="1" dirty="0" smtClean="0">
                <a:solidFill>
                  <a:srgbClr val="DE3163"/>
                </a:solidFill>
                <a:latin typeface="Bauhaus 93" panose="04030905020B02020C02" pitchFamily="82" charset="0"/>
              </a:rPr>
              <a:t>и спорт</a:t>
            </a:r>
            <a:endParaRPr lang="ru-RU" sz="3200" b="1" dirty="0">
              <a:solidFill>
                <a:srgbClr val="DE3163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6166" y="5389884"/>
            <a:ext cx="620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Оценка респондентов </a:t>
            </a:r>
          </a:p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по данным опроса</a:t>
            </a:r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2996847" y="1635010"/>
            <a:ext cx="811417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 smtClean="0">
                <a:latin typeface="+mj-lt"/>
              </a:rPr>
              <a:t>Уровень </a:t>
            </a:r>
            <a:r>
              <a:rPr lang="ru-RU" sz="2000" dirty="0">
                <a:latin typeface="+mj-lt"/>
              </a:rPr>
              <a:t>смертности от болезней системы кровообращения или органов дыхания среди населения в возрасте до 65 </a:t>
            </a:r>
            <a:r>
              <a:rPr lang="ru-RU" sz="2000" dirty="0" smtClean="0">
                <a:latin typeface="+mj-lt"/>
              </a:rPr>
              <a:t>лет </a:t>
            </a:r>
            <a:endParaRPr lang="ru-RU" sz="20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 smtClean="0">
                <a:latin typeface="+mj-lt"/>
              </a:rPr>
              <a:t>Средняя </a:t>
            </a:r>
            <a:r>
              <a:rPr lang="ru-RU" sz="2000" dirty="0">
                <a:latin typeface="+mj-lt"/>
              </a:rPr>
              <a:t>ожидаемая продолжительность жизни </a:t>
            </a:r>
            <a:endParaRPr lang="ru-RU" sz="20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 smtClean="0">
                <a:latin typeface="+mj-lt"/>
              </a:rPr>
              <a:t>Распространенность </a:t>
            </a:r>
            <a:r>
              <a:rPr lang="ru-RU" sz="2000" dirty="0">
                <a:latin typeface="+mj-lt"/>
              </a:rPr>
              <a:t>психических заболеваний, психических расстройств и расстройств </a:t>
            </a:r>
            <a:r>
              <a:rPr lang="ru-RU" sz="2000" dirty="0" smtClean="0">
                <a:latin typeface="+mj-lt"/>
              </a:rPr>
              <a:t>поведения </a:t>
            </a:r>
            <a:endParaRPr lang="ru-RU" sz="20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ru-RU" sz="20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+mj-lt"/>
              </a:rPr>
              <a:t>Количество занимающихся в детско-юношеских спортивных школах по отношению к численности детей в возрасте 5 - 18 </a:t>
            </a:r>
            <a:r>
              <a:rPr lang="ru-RU" sz="2000" dirty="0" smtClean="0">
                <a:latin typeface="+mj-lt"/>
              </a:rPr>
              <a:t>лет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ru-RU" sz="20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 smtClean="0">
                <a:latin typeface="+mj-lt"/>
              </a:rPr>
              <a:t>Доля </a:t>
            </a:r>
            <a:r>
              <a:rPr lang="ru-RU" sz="2000" dirty="0">
                <a:latin typeface="+mj-lt"/>
              </a:rPr>
              <a:t>людей, высоко оценивающих состояние своего здоровья, от общего количества </a:t>
            </a:r>
            <a:r>
              <a:rPr lang="ru-RU" sz="2000" dirty="0" smtClean="0">
                <a:latin typeface="+mj-lt"/>
              </a:rPr>
              <a:t>респондентов </a:t>
            </a:r>
            <a:endParaRPr lang="ru-RU" sz="20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 smtClean="0">
                <a:latin typeface="+mj-lt"/>
              </a:rPr>
              <a:t>Доля </a:t>
            </a:r>
            <a:r>
              <a:rPr lang="ru-RU" sz="2000" dirty="0">
                <a:latin typeface="+mj-lt"/>
              </a:rPr>
              <a:t>граждан, систематически занимающихся физкультурой и спортом, от общего количества </a:t>
            </a:r>
            <a:r>
              <a:rPr lang="ru-RU" sz="2000" dirty="0" smtClean="0">
                <a:latin typeface="+mj-lt"/>
              </a:rPr>
              <a:t>респондентов</a:t>
            </a:r>
            <a:r>
              <a:rPr lang="ru-RU" sz="2000" dirty="0">
                <a:latin typeface="+mj-lt"/>
              </a:rPr>
              <a:t> </a:t>
            </a:r>
            <a:endParaRPr lang="ru-RU" sz="20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ru-RU" sz="2000" dirty="0">
              <a:latin typeface="+mj-lt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2919243" y="1567700"/>
            <a:ext cx="0" cy="44062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 flipH="1">
            <a:off x="627321" y="3377247"/>
            <a:ext cx="99308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627321" y="4415694"/>
            <a:ext cx="99308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46166" y="3690082"/>
            <a:ext cx="620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Объективная оценка</a:t>
            </a:r>
          </a:p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специалистов</a:t>
            </a:r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18633"/>
            <a:ext cx="3707200" cy="839367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4"/>
          <a:srcRect l="-20830" r="26945"/>
          <a:stretch/>
        </p:blipFill>
        <p:spPr>
          <a:xfrm>
            <a:off x="10365934" y="4674648"/>
            <a:ext cx="1859279" cy="199179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197" y="4963301"/>
            <a:ext cx="1101296" cy="141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4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103349"/>
            <a:ext cx="620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Прозрачная технология сбора данных для дальнейшего обогащения модели. Материалы из открытых источников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983" y="210197"/>
            <a:ext cx="2425207" cy="985570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0" y="334086"/>
            <a:ext cx="5715000" cy="748944"/>
          </a:xfrm>
          <a:prstGeom prst="rect">
            <a:avLst/>
          </a:prstGeom>
          <a:solidFill>
            <a:srgbClr val="89C5C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358971" y="379817"/>
            <a:ext cx="31534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Bauhaus 93" panose="04030905020B02020C02" pitchFamily="82" charset="0"/>
              </a:rPr>
              <a:t>C</a:t>
            </a:r>
            <a:r>
              <a:rPr lang="ru-RU" sz="3600" b="1" dirty="0" smtClean="0">
                <a:latin typeface="Bauhaus 93" panose="04030905020B02020C02" pitchFamily="82" charset="0"/>
              </a:rPr>
              <a:t>бор данных</a:t>
            </a:r>
            <a:endParaRPr lang="ru-RU" sz="3600" b="1" dirty="0">
              <a:solidFill>
                <a:srgbClr val="DE3163"/>
              </a:solidFill>
              <a:latin typeface="+mj-lt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1134143" y="1995198"/>
            <a:ext cx="4572225" cy="4383673"/>
          </a:xfrm>
          <a:prstGeom prst="rect">
            <a:avLst/>
          </a:prstGeom>
          <a:noFill/>
          <a:ln>
            <a:noFill/>
          </a:ln>
          <a:effectLst>
            <a:outerShdw blurRad="228600" dist="50800" dir="54000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b="1" dirty="0" smtClean="0">
                <a:solidFill>
                  <a:schemeClr val="tx1"/>
                </a:solidFill>
                <a:latin typeface="+mj-lt"/>
              </a:rPr>
              <a:t>Социально значимые «точки» </a:t>
            </a:r>
            <a:r>
              <a:rPr lang="ru-RU" sz="2000" dirty="0" smtClean="0">
                <a:solidFill>
                  <a:schemeClr val="tx1"/>
                </a:solidFill>
                <a:latin typeface="+mj-lt"/>
              </a:rPr>
              <a:t>– детские сады и учебные заведения </a:t>
            </a:r>
          </a:p>
          <a:p>
            <a:endParaRPr lang="ru-RU" sz="2000" dirty="0" smtClean="0">
              <a:solidFill>
                <a:schemeClr val="tx1"/>
              </a:solidFill>
              <a:latin typeface="+mj-lt"/>
            </a:endParaRPr>
          </a:p>
          <a:p>
            <a:r>
              <a:rPr lang="ru-RU" sz="2000" b="1" dirty="0" smtClean="0">
                <a:solidFill>
                  <a:schemeClr val="tx1"/>
                </a:solidFill>
                <a:latin typeface="+mj-lt"/>
              </a:rPr>
              <a:t>«Хорошие точки» </a:t>
            </a:r>
            <a:r>
              <a:rPr lang="ru-RU" sz="2000" dirty="0">
                <a:solidFill>
                  <a:schemeClr val="tx1"/>
                </a:solidFill>
                <a:latin typeface="+mj-lt"/>
              </a:rPr>
              <a:t>– </a:t>
            </a:r>
            <a:r>
              <a:rPr lang="ru-RU" sz="2000" dirty="0" smtClean="0">
                <a:solidFill>
                  <a:schemeClr val="tx1"/>
                </a:solidFill>
                <a:latin typeface="+mj-lt"/>
              </a:rPr>
              <a:t> места, оказывающие </a:t>
            </a:r>
            <a:r>
              <a:rPr lang="ru-RU" sz="2000" dirty="0">
                <a:solidFill>
                  <a:schemeClr val="tx1"/>
                </a:solidFill>
                <a:latin typeface="+mj-lt"/>
              </a:rPr>
              <a:t>положительное влияние на здоровье </a:t>
            </a:r>
            <a:r>
              <a:rPr lang="ru-RU" sz="2000" dirty="0" smtClean="0">
                <a:solidFill>
                  <a:schemeClr val="tx1"/>
                </a:solidFill>
                <a:latin typeface="+mj-lt"/>
              </a:rPr>
              <a:t>человека</a:t>
            </a:r>
          </a:p>
          <a:p>
            <a:endParaRPr lang="ru-RU" sz="2000" dirty="0">
              <a:solidFill>
                <a:schemeClr val="tx1"/>
              </a:solidFill>
              <a:latin typeface="+mj-lt"/>
            </a:endParaRPr>
          </a:p>
          <a:p>
            <a:r>
              <a:rPr lang="ru-RU" sz="2000" b="1" dirty="0" smtClean="0">
                <a:solidFill>
                  <a:schemeClr val="tx1"/>
                </a:solidFill>
                <a:latin typeface="+mj-lt"/>
              </a:rPr>
              <a:t>«Зеленые зоны» </a:t>
            </a:r>
            <a:r>
              <a:rPr lang="ru-RU" sz="2000" dirty="0" smtClean="0">
                <a:solidFill>
                  <a:schemeClr val="tx1"/>
                </a:solidFill>
                <a:latin typeface="+mj-lt"/>
              </a:rPr>
              <a:t>-  парки, бульвары и пешеходные улицы,</a:t>
            </a:r>
            <a:r>
              <a:rPr lang="ru-RU" sz="2000" dirty="0">
                <a:solidFill>
                  <a:schemeClr val="tx1"/>
                </a:solidFill>
                <a:latin typeface="+mj-lt"/>
              </a:rPr>
              <a:t> оказывающие положительное влияние на здоровье человека</a:t>
            </a:r>
          </a:p>
          <a:p>
            <a:endParaRPr lang="ru-RU" sz="2000" dirty="0" smtClean="0">
              <a:solidFill>
                <a:schemeClr val="tx1"/>
              </a:solidFill>
              <a:latin typeface="+mj-lt"/>
            </a:endParaRPr>
          </a:p>
          <a:p>
            <a:r>
              <a:rPr lang="ru-RU" sz="2000" b="1" dirty="0" smtClean="0">
                <a:solidFill>
                  <a:schemeClr val="tx1"/>
                </a:solidFill>
                <a:latin typeface="+mj-lt"/>
              </a:rPr>
              <a:t>«Плохие точки» </a:t>
            </a:r>
            <a:r>
              <a:rPr lang="ru-RU" sz="2000" dirty="0" smtClean="0">
                <a:solidFill>
                  <a:schemeClr val="tx1"/>
                </a:solidFill>
                <a:latin typeface="+mj-lt"/>
              </a:rPr>
              <a:t>– места, оказывающие </a:t>
            </a:r>
            <a:r>
              <a:rPr lang="ru-RU" sz="2000" dirty="0">
                <a:solidFill>
                  <a:schemeClr val="tx1"/>
                </a:solidFill>
                <a:latin typeface="+mj-lt"/>
              </a:rPr>
              <a:t>негативное влияние на здоровье </a:t>
            </a:r>
            <a:r>
              <a:rPr lang="ru-RU" sz="2000" dirty="0" smtClean="0">
                <a:solidFill>
                  <a:schemeClr val="tx1"/>
                </a:solidFill>
                <a:latin typeface="+mj-lt"/>
              </a:rPr>
              <a:t>человека</a:t>
            </a:r>
            <a:endParaRPr lang="ru-RU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677" y="1140188"/>
            <a:ext cx="5536104" cy="54702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76" y="1857134"/>
            <a:ext cx="560863" cy="870395"/>
          </a:xfrm>
          <a:prstGeom prst="rect">
            <a:avLst/>
          </a:prstGeom>
          <a:effectLst>
            <a:outerShdw blurRad="152400" dist="63500" dir="18780000" sx="104000" sy="104000" algn="tl" rotWithShape="0">
              <a:prstClr val="black">
                <a:alpha val="37000"/>
              </a:prst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971" y="5568381"/>
            <a:ext cx="560863" cy="870395"/>
          </a:xfrm>
          <a:prstGeom prst="rect">
            <a:avLst/>
          </a:prstGeom>
          <a:effectLst>
            <a:outerShdw blurRad="152400" dist="63500" dir="18780000" sx="104000" sy="104000" algn="tl" rotWithShape="0">
              <a:prstClr val="black">
                <a:alpha val="37000"/>
              </a:prst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261" y="2946189"/>
            <a:ext cx="560863" cy="870395"/>
          </a:xfrm>
          <a:prstGeom prst="rect">
            <a:avLst/>
          </a:prstGeom>
          <a:effectLst>
            <a:outerShdw blurRad="152400" dist="63500" dir="18780000" sx="104000" sy="104000" algn="tl" rotWithShape="0">
              <a:prstClr val="black">
                <a:alpha val="37000"/>
              </a:prstClr>
            </a:outerShdw>
          </a:effectLst>
        </p:spPr>
      </p:pic>
      <p:sp>
        <p:nvSpPr>
          <p:cNvPr id="10" name="Фигура, имеющая форму буквы L 9"/>
          <p:cNvSpPr/>
          <p:nvPr/>
        </p:nvSpPr>
        <p:spPr>
          <a:xfrm>
            <a:off x="341183" y="4187034"/>
            <a:ext cx="654638" cy="759243"/>
          </a:xfrm>
          <a:custGeom>
            <a:avLst/>
            <a:gdLst>
              <a:gd name="connsiteX0" fmla="*/ 0 w 2042160"/>
              <a:gd name="connsiteY0" fmla="*/ 0 h 2636520"/>
              <a:gd name="connsiteX1" fmla="*/ 1021080 w 2042160"/>
              <a:gd name="connsiteY1" fmla="*/ 0 h 2636520"/>
              <a:gd name="connsiteX2" fmla="*/ 1021080 w 2042160"/>
              <a:gd name="connsiteY2" fmla="*/ 1615440 h 2636520"/>
              <a:gd name="connsiteX3" fmla="*/ 2042160 w 2042160"/>
              <a:gd name="connsiteY3" fmla="*/ 1615440 h 2636520"/>
              <a:gd name="connsiteX4" fmla="*/ 2042160 w 2042160"/>
              <a:gd name="connsiteY4" fmla="*/ 2636520 h 2636520"/>
              <a:gd name="connsiteX5" fmla="*/ 0 w 2042160"/>
              <a:gd name="connsiteY5" fmla="*/ 2636520 h 2636520"/>
              <a:gd name="connsiteX6" fmla="*/ 0 w 2042160"/>
              <a:gd name="connsiteY6" fmla="*/ 0 h 2636520"/>
              <a:gd name="connsiteX0" fmla="*/ 0 w 2042160"/>
              <a:gd name="connsiteY0" fmla="*/ 0 h 2636520"/>
              <a:gd name="connsiteX1" fmla="*/ 1021080 w 2042160"/>
              <a:gd name="connsiteY1" fmla="*/ 0 h 2636520"/>
              <a:gd name="connsiteX2" fmla="*/ 1036320 w 2042160"/>
              <a:gd name="connsiteY2" fmla="*/ 1112520 h 2636520"/>
              <a:gd name="connsiteX3" fmla="*/ 2042160 w 2042160"/>
              <a:gd name="connsiteY3" fmla="*/ 1615440 h 2636520"/>
              <a:gd name="connsiteX4" fmla="*/ 2042160 w 2042160"/>
              <a:gd name="connsiteY4" fmla="*/ 2636520 h 2636520"/>
              <a:gd name="connsiteX5" fmla="*/ 0 w 2042160"/>
              <a:gd name="connsiteY5" fmla="*/ 2636520 h 2636520"/>
              <a:gd name="connsiteX6" fmla="*/ 0 w 2042160"/>
              <a:gd name="connsiteY6" fmla="*/ 0 h 2636520"/>
              <a:gd name="connsiteX0" fmla="*/ 0 w 2057400"/>
              <a:gd name="connsiteY0" fmla="*/ 0 h 2636520"/>
              <a:gd name="connsiteX1" fmla="*/ 1021080 w 2057400"/>
              <a:gd name="connsiteY1" fmla="*/ 0 h 2636520"/>
              <a:gd name="connsiteX2" fmla="*/ 1036320 w 2057400"/>
              <a:gd name="connsiteY2" fmla="*/ 1112520 h 2636520"/>
              <a:gd name="connsiteX3" fmla="*/ 2057400 w 2057400"/>
              <a:gd name="connsiteY3" fmla="*/ 1082040 h 2636520"/>
              <a:gd name="connsiteX4" fmla="*/ 2042160 w 2057400"/>
              <a:gd name="connsiteY4" fmla="*/ 2636520 h 2636520"/>
              <a:gd name="connsiteX5" fmla="*/ 0 w 2057400"/>
              <a:gd name="connsiteY5" fmla="*/ 2636520 h 2636520"/>
              <a:gd name="connsiteX6" fmla="*/ 0 w 2057400"/>
              <a:gd name="connsiteY6" fmla="*/ 0 h 2636520"/>
              <a:gd name="connsiteX0" fmla="*/ 0 w 2057400"/>
              <a:gd name="connsiteY0" fmla="*/ 0 h 2636520"/>
              <a:gd name="connsiteX1" fmla="*/ 1021080 w 2057400"/>
              <a:gd name="connsiteY1" fmla="*/ 0 h 2636520"/>
              <a:gd name="connsiteX2" fmla="*/ 1524000 w 2057400"/>
              <a:gd name="connsiteY2" fmla="*/ 502920 h 2636520"/>
              <a:gd name="connsiteX3" fmla="*/ 2057400 w 2057400"/>
              <a:gd name="connsiteY3" fmla="*/ 1082040 h 2636520"/>
              <a:gd name="connsiteX4" fmla="*/ 2042160 w 2057400"/>
              <a:gd name="connsiteY4" fmla="*/ 2636520 h 2636520"/>
              <a:gd name="connsiteX5" fmla="*/ 0 w 2057400"/>
              <a:gd name="connsiteY5" fmla="*/ 2636520 h 2636520"/>
              <a:gd name="connsiteX6" fmla="*/ 0 w 2057400"/>
              <a:gd name="connsiteY6" fmla="*/ 0 h 2636520"/>
              <a:gd name="connsiteX0" fmla="*/ 0 w 2057400"/>
              <a:gd name="connsiteY0" fmla="*/ 0 h 2636520"/>
              <a:gd name="connsiteX1" fmla="*/ 1021080 w 2057400"/>
              <a:gd name="connsiteY1" fmla="*/ 0 h 2636520"/>
              <a:gd name="connsiteX2" fmla="*/ 1173480 w 2057400"/>
              <a:gd name="connsiteY2" fmla="*/ 868680 h 2636520"/>
              <a:gd name="connsiteX3" fmla="*/ 2057400 w 2057400"/>
              <a:gd name="connsiteY3" fmla="*/ 1082040 h 2636520"/>
              <a:gd name="connsiteX4" fmla="*/ 2042160 w 2057400"/>
              <a:gd name="connsiteY4" fmla="*/ 2636520 h 2636520"/>
              <a:gd name="connsiteX5" fmla="*/ 0 w 2057400"/>
              <a:gd name="connsiteY5" fmla="*/ 2636520 h 2636520"/>
              <a:gd name="connsiteX6" fmla="*/ 0 w 2057400"/>
              <a:gd name="connsiteY6" fmla="*/ 0 h 2636520"/>
              <a:gd name="connsiteX0" fmla="*/ 0 w 2042160"/>
              <a:gd name="connsiteY0" fmla="*/ 0 h 2636520"/>
              <a:gd name="connsiteX1" fmla="*/ 1021080 w 2042160"/>
              <a:gd name="connsiteY1" fmla="*/ 0 h 2636520"/>
              <a:gd name="connsiteX2" fmla="*/ 1173480 w 2042160"/>
              <a:gd name="connsiteY2" fmla="*/ 868680 h 2636520"/>
              <a:gd name="connsiteX3" fmla="*/ 2042160 w 2042160"/>
              <a:gd name="connsiteY3" fmla="*/ 320040 h 2636520"/>
              <a:gd name="connsiteX4" fmla="*/ 2042160 w 2042160"/>
              <a:gd name="connsiteY4" fmla="*/ 2636520 h 2636520"/>
              <a:gd name="connsiteX5" fmla="*/ 0 w 2042160"/>
              <a:gd name="connsiteY5" fmla="*/ 2636520 h 2636520"/>
              <a:gd name="connsiteX6" fmla="*/ 0 w 2042160"/>
              <a:gd name="connsiteY6" fmla="*/ 0 h 2636520"/>
              <a:gd name="connsiteX0" fmla="*/ 0 w 2042160"/>
              <a:gd name="connsiteY0" fmla="*/ 0 h 2636520"/>
              <a:gd name="connsiteX1" fmla="*/ 1021080 w 2042160"/>
              <a:gd name="connsiteY1" fmla="*/ 0 h 2636520"/>
              <a:gd name="connsiteX2" fmla="*/ 975360 w 2042160"/>
              <a:gd name="connsiteY2" fmla="*/ 335280 h 2636520"/>
              <a:gd name="connsiteX3" fmla="*/ 2042160 w 2042160"/>
              <a:gd name="connsiteY3" fmla="*/ 320040 h 2636520"/>
              <a:gd name="connsiteX4" fmla="*/ 2042160 w 2042160"/>
              <a:gd name="connsiteY4" fmla="*/ 2636520 h 2636520"/>
              <a:gd name="connsiteX5" fmla="*/ 0 w 2042160"/>
              <a:gd name="connsiteY5" fmla="*/ 2636520 h 2636520"/>
              <a:gd name="connsiteX6" fmla="*/ 0 w 2042160"/>
              <a:gd name="connsiteY6" fmla="*/ 0 h 2636520"/>
              <a:gd name="connsiteX0" fmla="*/ 0 w 2042160"/>
              <a:gd name="connsiteY0" fmla="*/ 0 h 2651760"/>
              <a:gd name="connsiteX1" fmla="*/ 1021080 w 2042160"/>
              <a:gd name="connsiteY1" fmla="*/ 0 h 2651760"/>
              <a:gd name="connsiteX2" fmla="*/ 975360 w 2042160"/>
              <a:gd name="connsiteY2" fmla="*/ 335280 h 2651760"/>
              <a:gd name="connsiteX3" fmla="*/ 2042160 w 2042160"/>
              <a:gd name="connsiteY3" fmla="*/ 320040 h 2651760"/>
              <a:gd name="connsiteX4" fmla="*/ 2042160 w 2042160"/>
              <a:gd name="connsiteY4" fmla="*/ 2636520 h 2651760"/>
              <a:gd name="connsiteX5" fmla="*/ 0 w 2042160"/>
              <a:gd name="connsiteY5" fmla="*/ 2651760 h 2651760"/>
              <a:gd name="connsiteX6" fmla="*/ 0 w 2042160"/>
              <a:gd name="connsiteY6" fmla="*/ 0 h 2651760"/>
              <a:gd name="connsiteX0" fmla="*/ 0 w 2042160"/>
              <a:gd name="connsiteY0" fmla="*/ 0 h 2651760"/>
              <a:gd name="connsiteX1" fmla="*/ 1021080 w 2042160"/>
              <a:gd name="connsiteY1" fmla="*/ 0 h 2651760"/>
              <a:gd name="connsiteX2" fmla="*/ 975360 w 2042160"/>
              <a:gd name="connsiteY2" fmla="*/ 335280 h 2651760"/>
              <a:gd name="connsiteX3" fmla="*/ 2042160 w 2042160"/>
              <a:gd name="connsiteY3" fmla="*/ 320040 h 2651760"/>
              <a:gd name="connsiteX4" fmla="*/ 2042160 w 2042160"/>
              <a:gd name="connsiteY4" fmla="*/ 2636520 h 2651760"/>
              <a:gd name="connsiteX5" fmla="*/ 0 w 2042160"/>
              <a:gd name="connsiteY5" fmla="*/ 2651760 h 2651760"/>
              <a:gd name="connsiteX6" fmla="*/ 60960 w 2042160"/>
              <a:gd name="connsiteY6" fmla="*/ 2606040 h 2651760"/>
              <a:gd name="connsiteX7" fmla="*/ 0 w 2042160"/>
              <a:gd name="connsiteY7" fmla="*/ 0 h 2651760"/>
              <a:gd name="connsiteX0" fmla="*/ 0 w 2042160"/>
              <a:gd name="connsiteY0" fmla="*/ 0 h 2651760"/>
              <a:gd name="connsiteX1" fmla="*/ 1021080 w 2042160"/>
              <a:gd name="connsiteY1" fmla="*/ 0 h 2651760"/>
              <a:gd name="connsiteX2" fmla="*/ 975360 w 2042160"/>
              <a:gd name="connsiteY2" fmla="*/ 335280 h 2651760"/>
              <a:gd name="connsiteX3" fmla="*/ 2042160 w 2042160"/>
              <a:gd name="connsiteY3" fmla="*/ 320040 h 2651760"/>
              <a:gd name="connsiteX4" fmla="*/ 2042160 w 2042160"/>
              <a:gd name="connsiteY4" fmla="*/ 2636520 h 2651760"/>
              <a:gd name="connsiteX5" fmla="*/ 0 w 2042160"/>
              <a:gd name="connsiteY5" fmla="*/ 2651760 h 2651760"/>
              <a:gd name="connsiteX6" fmla="*/ 0 w 2042160"/>
              <a:gd name="connsiteY6" fmla="*/ 1676400 h 2651760"/>
              <a:gd name="connsiteX7" fmla="*/ 0 w 2042160"/>
              <a:gd name="connsiteY7" fmla="*/ 0 h 2651760"/>
              <a:gd name="connsiteX0" fmla="*/ 0 w 2042160"/>
              <a:gd name="connsiteY0" fmla="*/ 0 h 2636520"/>
              <a:gd name="connsiteX1" fmla="*/ 1021080 w 2042160"/>
              <a:gd name="connsiteY1" fmla="*/ 0 h 2636520"/>
              <a:gd name="connsiteX2" fmla="*/ 975360 w 2042160"/>
              <a:gd name="connsiteY2" fmla="*/ 335280 h 2636520"/>
              <a:gd name="connsiteX3" fmla="*/ 2042160 w 2042160"/>
              <a:gd name="connsiteY3" fmla="*/ 320040 h 2636520"/>
              <a:gd name="connsiteX4" fmla="*/ 2042160 w 2042160"/>
              <a:gd name="connsiteY4" fmla="*/ 2636520 h 2636520"/>
              <a:gd name="connsiteX5" fmla="*/ 1493520 w 2042160"/>
              <a:gd name="connsiteY5" fmla="*/ 1661160 h 2636520"/>
              <a:gd name="connsiteX6" fmla="*/ 0 w 2042160"/>
              <a:gd name="connsiteY6" fmla="*/ 1676400 h 2636520"/>
              <a:gd name="connsiteX7" fmla="*/ 0 w 2042160"/>
              <a:gd name="connsiteY7" fmla="*/ 0 h 2636520"/>
              <a:gd name="connsiteX0" fmla="*/ 0 w 2042160"/>
              <a:gd name="connsiteY0" fmla="*/ 0 h 2636520"/>
              <a:gd name="connsiteX1" fmla="*/ 1021080 w 2042160"/>
              <a:gd name="connsiteY1" fmla="*/ 0 h 2636520"/>
              <a:gd name="connsiteX2" fmla="*/ 975360 w 2042160"/>
              <a:gd name="connsiteY2" fmla="*/ 335280 h 2636520"/>
              <a:gd name="connsiteX3" fmla="*/ 2042160 w 2042160"/>
              <a:gd name="connsiteY3" fmla="*/ 320040 h 2636520"/>
              <a:gd name="connsiteX4" fmla="*/ 2042160 w 2042160"/>
              <a:gd name="connsiteY4" fmla="*/ 2636520 h 2636520"/>
              <a:gd name="connsiteX5" fmla="*/ 1752600 w 2042160"/>
              <a:gd name="connsiteY5" fmla="*/ 2164080 h 2636520"/>
              <a:gd name="connsiteX6" fmla="*/ 1493520 w 2042160"/>
              <a:gd name="connsiteY6" fmla="*/ 1661160 h 2636520"/>
              <a:gd name="connsiteX7" fmla="*/ 0 w 2042160"/>
              <a:gd name="connsiteY7" fmla="*/ 1676400 h 2636520"/>
              <a:gd name="connsiteX8" fmla="*/ 0 w 2042160"/>
              <a:gd name="connsiteY8" fmla="*/ 0 h 2636520"/>
              <a:gd name="connsiteX0" fmla="*/ 0 w 2042160"/>
              <a:gd name="connsiteY0" fmla="*/ 0 h 2712720"/>
              <a:gd name="connsiteX1" fmla="*/ 1021080 w 2042160"/>
              <a:gd name="connsiteY1" fmla="*/ 0 h 2712720"/>
              <a:gd name="connsiteX2" fmla="*/ 975360 w 2042160"/>
              <a:gd name="connsiteY2" fmla="*/ 335280 h 2712720"/>
              <a:gd name="connsiteX3" fmla="*/ 2042160 w 2042160"/>
              <a:gd name="connsiteY3" fmla="*/ 320040 h 2712720"/>
              <a:gd name="connsiteX4" fmla="*/ 2042160 w 2042160"/>
              <a:gd name="connsiteY4" fmla="*/ 2636520 h 2712720"/>
              <a:gd name="connsiteX5" fmla="*/ 1447800 w 2042160"/>
              <a:gd name="connsiteY5" fmla="*/ 2712720 h 2712720"/>
              <a:gd name="connsiteX6" fmla="*/ 1493520 w 2042160"/>
              <a:gd name="connsiteY6" fmla="*/ 1661160 h 2712720"/>
              <a:gd name="connsiteX7" fmla="*/ 0 w 2042160"/>
              <a:gd name="connsiteY7" fmla="*/ 1676400 h 2712720"/>
              <a:gd name="connsiteX8" fmla="*/ 0 w 2042160"/>
              <a:gd name="connsiteY8" fmla="*/ 0 h 2712720"/>
              <a:gd name="connsiteX0" fmla="*/ 0 w 2042160"/>
              <a:gd name="connsiteY0" fmla="*/ 0 h 2712720"/>
              <a:gd name="connsiteX1" fmla="*/ 1021080 w 2042160"/>
              <a:gd name="connsiteY1" fmla="*/ 0 h 2712720"/>
              <a:gd name="connsiteX2" fmla="*/ 975360 w 2042160"/>
              <a:gd name="connsiteY2" fmla="*/ 335280 h 2712720"/>
              <a:gd name="connsiteX3" fmla="*/ 2042160 w 2042160"/>
              <a:gd name="connsiteY3" fmla="*/ 320040 h 2712720"/>
              <a:gd name="connsiteX4" fmla="*/ 2042160 w 2042160"/>
              <a:gd name="connsiteY4" fmla="*/ 2636520 h 2712720"/>
              <a:gd name="connsiteX5" fmla="*/ 1447800 w 2042160"/>
              <a:gd name="connsiteY5" fmla="*/ 2712720 h 2712720"/>
              <a:gd name="connsiteX6" fmla="*/ 1402080 w 2042160"/>
              <a:gd name="connsiteY6" fmla="*/ 1828800 h 2712720"/>
              <a:gd name="connsiteX7" fmla="*/ 0 w 2042160"/>
              <a:gd name="connsiteY7" fmla="*/ 1676400 h 2712720"/>
              <a:gd name="connsiteX8" fmla="*/ 0 w 2042160"/>
              <a:gd name="connsiteY8" fmla="*/ 0 h 2712720"/>
              <a:gd name="connsiteX0" fmla="*/ 0 w 2042160"/>
              <a:gd name="connsiteY0" fmla="*/ 0 h 2712720"/>
              <a:gd name="connsiteX1" fmla="*/ 1021080 w 2042160"/>
              <a:gd name="connsiteY1" fmla="*/ 0 h 2712720"/>
              <a:gd name="connsiteX2" fmla="*/ 975360 w 2042160"/>
              <a:gd name="connsiteY2" fmla="*/ 335280 h 2712720"/>
              <a:gd name="connsiteX3" fmla="*/ 2042160 w 2042160"/>
              <a:gd name="connsiteY3" fmla="*/ 320040 h 2712720"/>
              <a:gd name="connsiteX4" fmla="*/ 2042160 w 2042160"/>
              <a:gd name="connsiteY4" fmla="*/ 2636520 h 2712720"/>
              <a:gd name="connsiteX5" fmla="*/ 1447800 w 2042160"/>
              <a:gd name="connsiteY5" fmla="*/ 2712720 h 2712720"/>
              <a:gd name="connsiteX6" fmla="*/ 1402080 w 2042160"/>
              <a:gd name="connsiteY6" fmla="*/ 1828800 h 2712720"/>
              <a:gd name="connsiteX7" fmla="*/ 30480 w 2042160"/>
              <a:gd name="connsiteY7" fmla="*/ 2377440 h 2712720"/>
              <a:gd name="connsiteX8" fmla="*/ 0 w 2042160"/>
              <a:gd name="connsiteY8" fmla="*/ 0 h 2712720"/>
              <a:gd name="connsiteX0" fmla="*/ 0 w 2042160"/>
              <a:gd name="connsiteY0" fmla="*/ 0 h 2712720"/>
              <a:gd name="connsiteX1" fmla="*/ 1021080 w 2042160"/>
              <a:gd name="connsiteY1" fmla="*/ 0 h 2712720"/>
              <a:gd name="connsiteX2" fmla="*/ 975360 w 2042160"/>
              <a:gd name="connsiteY2" fmla="*/ 335280 h 2712720"/>
              <a:gd name="connsiteX3" fmla="*/ 2042160 w 2042160"/>
              <a:gd name="connsiteY3" fmla="*/ 320040 h 2712720"/>
              <a:gd name="connsiteX4" fmla="*/ 2042160 w 2042160"/>
              <a:gd name="connsiteY4" fmla="*/ 2636520 h 2712720"/>
              <a:gd name="connsiteX5" fmla="*/ 1447800 w 2042160"/>
              <a:gd name="connsiteY5" fmla="*/ 2712720 h 2712720"/>
              <a:gd name="connsiteX6" fmla="*/ 1524000 w 2042160"/>
              <a:gd name="connsiteY6" fmla="*/ 2331720 h 2712720"/>
              <a:gd name="connsiteX7" fmla="*/ 30480 w 2042160"/>
              <a:gd name="connsiteY7" fmla="*/ 2377440 h 2712720"/>
              <a:gd name="connsiteX8" fmla="*/ 0 w 2042160"/>
              <a:gd name="connsiteY8" fmla="*/ 0 h 2712720"/>
              <a:gd name="connsiteX0" fmla="*/ 0 w 2042160"/>
              <a:gd name="connsiteY0" fmla="*/ 0 h 2636520"/>
              <a:gd name="connsiteX1" fmla="*/ 1021080 w 2042160"/>
              <a:gd name="connsiteY1" fmla="*/ 0 h 2636520"/>
              <a:gd name="connsiteX2" fmla="*/ 975360 w 2042160"/>
              <a:gd name="connsiteY2" fmla="*/ 335280 h 2636520"/>
              <a:gd name="connsiteX3" fmla="*/ 2042160 w 2042160"/>
              <a:gd name="connsiteY3" fmla="*/ 320040 h 2636520"/>
              <a:gd name="connsiteX4" fmla="*/ 2042160 w 2042160"/>
              <a:gd name="connsiteY4" fmla="*/ 2636520 h 2636520"/>
              <a:gd name="connsiteX5" fmla="*/ 1432560 w 2042160"/>
              <a:gd name="connsiteY5" fmla="*/ 2606040 h 2636520"/>
              <a:gd name="connsiteX6" fmla="*/ 1524000 w 2042160"/>
              <a:gd name="connsiteY6" fmla="*/ 2331720 h 2636520"/>
              <a:gd name="connsiteX7" fmla="*/ 30480 w 2042160"/>
              <a:gd name="connsiteY7" fmla="*/ 2377440 h 2636520"/>
              <a:gd name="connsiteX8" fmla="*/ 0 w 2042160"/>
              <a:gd name="connsiteY8" fmla="*/ 0 h 2636520"/>
              <a:gd name="connsiteX0" fmla="*/ 0 w 2042160"/>
              <a:gd name="connsiteY0" fmla="*/ 0 h 2636520"/>
              <a:gd name="connsiteX1" fmla="*/ 1021080 w 2042160"/>
              <a:gd name="connsiteY1" fmla="*/ 0 h 2636520"/>
              <a:gd name="connsiteX2" fmla="*/ 975360 w 2042160"/>
              <a:gd name="connsiteY2" fmla="*/ 335280 h 2636520"/>
              <a:gd name="connsiteX3" fmla="*/ 2042160 w 2042160"/>
              <a:gd name="connsiteY3" fmla="*/ 320040 h 2636520"/>
              <a:gd name="connsiteX4" fmla="*/ 2042160 w 2042160"/>
              <a:gd name="connsiteY4" fmla="*/ 2636520 h 2636520"/>
              <a:gd name="connsiteX5" fmla="*/ 1444752 w 2042160"/>
              <a:gd name="connsiteY5" fmla="*/ 2636520 h 2636520"/>
              <a:gd name="connsiteX6" fmla="*/ 1524000 w 2042160"/>
              <a:gd name="connsiteY6" fmla="*/ 2331720 h 2636520"/>
              <a:gd name="connsiteX7" fmla="*/ 30480 w 2042160"/>
              <a:gd name="connsiteY7" fmla="*/ 2377440 h 2636520"/>
              <a:gd name="connsiteX8" fmla="*/ 0 w 2042160"/>
              <a:gd name="connsiteY8" fmla="*/ 0 h 2636520"/>
              <a:gd name="connsiteX0" fmla="*/ 0 w 2042160"/>
              <a:gd name="connsiteY0" fmla="*/ 0 h 2636520"/>
              <a:gd name="connsiteX1" fmla="*/ 1021080 w 2042160"/>
              <a:gd name="connsiteY1" fmla="*/ 0 h 2636520"/>
              <a:gd name="connsiteX2" fmla="*/ 975360 w 2042160"/>
              <a:gd name="connsiteY2" fmla="*/ 335280 h 2636520"/>
              <a:gd name="connsiteX3" fmla="*/ 2042160 w 2042160"/>
              <a:gd name="connsiteY3" fmla="*/ 320040 h 2636520"/>
              <a:gd name="connsiteX4" fmla="*/ 2042160 w 2042160"/>
              <a:gd name="connsiteY4" fmla="*/ 2636520 h 2636520"/>
              <a:gd name="connsiteX5" fmla="*/ 1444752 w 2042160"/>
              <a:gd name="connsiteY5" fmla="*/ 2636520 h 2636520"/>
              <a:gd name="connsiteX6" fmla="*/ 1444752 w 2042160"/>
              <a:gd name="connsiteY6" fmla="*/ 2350008 h 2636520"/>
              <a:gd name="connsiteX7" fmla="*/ 30480 w 2042160"/>
              <a:gd name="connsiteY7" fmla="*/ 2377440 h 2636520"/>
              <a:gd name="connsiteX8" fmla="*/ 0 w 2042160"/>
              <a:gd name="connsiteY8" fmla="*/ 0 h 2636520"/>
              <a:gd name="connsiteX0" fmla="*/ 0 w 2042160"/>
              <a:gd name="connsiteY0" fmla="*/ 0 h 2648712"/>
              <a:gd name="connsiteX1" fmla="*/ 1021080 w 2042160"/>
              <a:gd name="connsiteY1" fmla="*/ 0 h 2648712"/>
              <a:gd name="connsiteX2" fmla="*/ 975360 w 2042160"/>
              <a:gd name="connsiteY2" fmla="*/ 335280 h 2648712"/>
              <a:gd name="connsiteX3" fmla="*/ 2042160 w 2042160"/>
              <a:gd name="connsiteY3" fmla="*/ 320040 h 2648712"/>
              <a:gd name="connsiteX4" fmla="*/ 2042160 w 2042160"/>
              <a:gd name="connsiteY4" fmla="*/ 2636520 h 2648712"/>
              <a:gd name="connsiteX5" fmla="*/ 1438656 w 2042160"/>
              <a:gd name="connsiteY5" fmla="*/ 2648712 h 2648712"/>
              <a:gd name="connsiteX6" fmla="*/ 1444752 w 2042160"/>
              <a:gd name="connsiteY6" fmla="*/ 2350008 h 2648712"/>
              <a:gd name="connsiteX7" fmla="*/ 30480 w 2042160"/>
              <a:gd name="connsiteY7" fmla="*/ 2377440 h 2648712"/>
              <a:gd name="connsiteX8" fmla="*/ 0 w 2042160"/>
              <a:gd name="connsiteY8" fmla="*/ 0 h 2648712"/>
              <a:gd name="connsiteX0" fmla="*/ 0 w 2042160"/>
              <a:gd name="connsiteY0" fmla="*/ 0 h 2648712"/>
              <a:gd name="connsiteX1" fmla="*/ 1021080 w 2042160"/>
              <a:gd name="connsiteY1" fmla="*/ 0 h 2648712"/>
              <a:gd name="connsiteX2" fmla="*/ 975360 w 2042160"/>
              <a:gd name="connsiteY2" fmla="*/ 335280 h 2648712"/>
              <a:gd name="connsiteX3" fmla="*/ 2042160 w 2042160"/>
              <a:gd name="connsiteY3" fmla="*/ 320040 h 2648712"/>
              <a:gd name="connsiteX4" fmla="*/ 2042160 w 2042160"/>
              <a:gd name="connsiteY4" fmla="*/ 2636520 h 2648712"/>
              <a:gd name="connsiteX5" fmla="*/ 1438656 w 2042160"/>
              <a:gd name="connsiteY5" fmla="*/ 2648712 h 2648712"/>
              <a:gd name="connsiteX6" fmla="*/ 1438656 w 2042160"/>
              <a:gd name="connsiteY6" fmla="*/ 2392680 h 2648712"/>
              <a:gd name="connsiteX7" fmla="*/ 30480 w 2042160"/>
              <a:gd name="connsiteY7" fmla="*/ 2377440 h 2648712"/>
              <a:gd name="connsiteX8" fmla="*/ 0 w 2042160"/>
              <a:gd name="connsiteY8" fmla="*/ 0 h 2648712"/>
              <a:gd name="connsiteX0" fmla="*/ 0 w 2042160"/>
              <a:gd name="connsiteY0" fmla="*/ 0 h 2636520"/>
              <a:gd name="connsiteX1" fmla="*/ 1021080 w 2042160"/>
              <a:gd name="connsiteY1" fmla="*/ 0 h 2636520"/>
              <a:gd name="connsiteX2" fmla="*/ 975360 w 2042160"/>
              <a:gd name="connsiteY2" fmla="*/ 335280 h 2636520"/>
              <a:gd name="connsiteX3" fmla="*/ 2042160 w 2042160"/>
              <a:gd name="connsiteY3" fmla="*/ 320040 h 2636520"/>
              <a:gd name="connsiteX4" fmla="*/ 2042160 w 2042160"/>
              <a:gd name="connsiteY4" fmla="*/ 2636520 h 2636520"/>
              <a:gd name="connsiteX5" fmla="*/ 1426464 w 2042160"/>
              <a:gd name="connsiteY5" fmla="*/ 2624328 h 2636520"/>
              <a:gd name="connsiteX6" fmla="*/ 1438656 w 2042160"/>
              <a:gd name="connsiteY6" fmla="*/ 2392680 h 2636520"/>
              <a:gd name="connsiteX7" fmla="*/ 30480 w 2042160"/>
              <a:gd name="connsiteY7" fmla="*/ 2377440 h 2636520"/>
              <a:gd name="connsiteX8" fmla="*/ 0 w 2042160"/>
              <a:gd name="connsiteY8" fmla="*/ 0 h 2636520"/>
              <a:gd name="connsiteX0" fmla="*/ 0 w 2042160"/>
              <a:gd name="connsiteY0" fmla="*/ 0 h 2636520"/>
              <a:gd name="connsiteX1" fmla="*/ 1021080 w 2042160"/>
              <a:gd name="connsiteY1" fmla="*/ 0 h 2636520"/>
              <a:gd name="connsiteX2" fmla="*/ 1024128 w 2042160"/>
              <a:gd name="connsiteY2" fmla="*/ 329184 h 2636520"/>
              <a:gd name="connsiteX3" fmla="*/ 2042160 w 2042160"/>
              <a:gd name="connsiteY3" fmla="*/ 320040 h 2636520"/>
              <a:gd name="connsiteX4" fmla="*/ 2042160 w 2042160"/>
              <a:gd name="connsiteY4" fmla="*/ 2636520 h 2636520"/>
              <a:gd name="connsiteX5" fmla="*/ 1426464 w 2042160"/>
              <a:gd name="connsiteY5" fmla="*/ 2624328 h 2636520"/>
              <a:gd name="connsiteX6" fmla="*/ 1438656 w 2042160"/>
              <a:gd name="connsiteY6" fmla="*/ 2392680 h 2636520"/>
              <a:gd name="connsiteX7" fmla="*/ 30480 w 2042160"/>
              <a:gd name="connsiteY7" fmla="*/ 2377440 h 2636520"/>
              <a:gd name="connsiteX8" fmla="*/ 0 w 2042160"/>
              <a:gd name="connsiteY8" fmla="*/ 0 h 2636520"/>
              <a:gd name="connsiteX0" fmla="*/ 0 w 2042160"/>
              <a:gd name="connsiteY0" fmla="*/ 0 h 2636520"/>
              <a:gd name="connsiteX1" fmla="*/ 1021080 w 2042160"/>
              <a:gd name="connsiteY1" fmla="*/ 0 h 2636520"/>
              <a:gd name="connsiteX2" fmla="*/ 1024128 w 2042160"/>
              <a:gd name="connsiteY2" fmla="*/ 329184 h 2636520"/>
              <a:gd name="connsiteX3" fmla="*/ 2042160 w 2042160"/>
              <a:gd name="connsiteY3" fmla="*/ 320040 h 2636520"/>
              <a:gd name="connsiteX4" fmla="*/ 2042160 w 2042160"/>
              <a:gd name="connsiteY4" fmla="*/ 2636520 h 2636520"/>
              <a:gd name="connsiteX5" fmla="*/ 1426464 w 2042160"/>
              <a:gd name="connsiteY5" fmla="*/ 2624328 h 2636520"/>
              <a:gd name="connsiteX6" fmla="*/ 1408176 w 2042160"/>
              <a:gd name="connsiteY6" fmla="*/ 2392680 h 2636520"/>
              <a:gd name="connsiteX7" fmla="*/ 30480 w 2042160"/>
              <a:gd name="connsiteY7" fmla="*/ 2377440 h 2636520"/>
              <a:gd name="connsiteX8" fmla="*/ 0 w 2042160"/>
              <a:gd name="connsiteY8" fmla="*/ 0 h 263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2160" h="2636520">
                <a:moveTo>
                  <a:pt x="0" y="0"/>
                </a:moveTo>
                <a:lnTo>
                  <a:pt x="1021080" y="0"/>
                </a:lnTo>
                <a:lnTo>
                  <a:pt x="1024128" y="329184"/>
                </a:lnTo>
                <a:lnTo>
                  <a:pt x="2042160" y="320040"/>
                </a:lnTo>
                <a:lnTo>
                  <a:pt x="2042160" y="2636520"/>
                </a:lnTo>
                <a:lnTo>
                  <a:pt x="1426464" y="2624328"/>
                </a:lnTo>
                <a:lnTo>
                  <a:pt x="1408176" y="2392680"/>
                </a:lnTo>
                <a:lnTo>
                  <a:pt x="30480" y="2377440"/>
                </a:lnTo>
                <a:lnTo>
                  <a:pt x="0" y="0"/>
                </a:lnTo>
                <a:close/>
              </a:path>
            </a:pathLst>
          </a:custGeom>
          <a:solidFill>
            <a:srgbClr val="BDD3A9"/>
          </a:solidFill>
          <a:ln w="57150">
            <a:solidFill>
              <a:srgbClr val="007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04" y="100530"/>
            <a:ext cx="526605" cy="67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9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369" y="334086"/>
            <a:ext cx="4892967" cy="609715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034260" flipH="1" flipV="1">
            <a:off x="3298324" y="2661138"/>
            <a:ext cx="1237357" cy="1063911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334086"/>
            <a:ext cx="4109156" cy="748944"/>
          </a:xfrm>
          <a:prstGeom prst="rect">
            <a:avLst/>
          </a:prstGeom>
          <a:solidFill>
            <a:srgbClr val="89C5C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358971" y="379817"/>
            <a:ext cx="3605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Bauhaus 93" panose="04030905020B02020C02" pitchFamily="82" charset="0"/>
              </a:rPr>
              <a:t>A</a:t>
            </a:r>
            <a:r>
              <a:rPr lang="ru-RU" sz="3600" b="1" dirty="0" err="1" smtClean="0">
                <a:latin typeface="Bauhaus 93" panose="04030905020B02020C02" pitchFamily="82" charset="0"/>
              </a:rPr>
              <a:t>нализ</a:t>
            </a:r>
            <a:r>
              <a:rPr lang="ru-RU" sz="3600" b="1" dirty="0" smtClean="0">
                <a:latin typeface="Bauhaus 93" panose="04030905020B02020C02" pitchFamily="82" charset="0"/>
              </a:rPr>
              <a:t> данных</a:t>
            </a:r>
            <a:endParaRPr lang="ru-RU" sz="3600" b="1" dirty="0">
              <a:solidFill>
                <a:srgbClr val="DE3163"/>
              </a:solidFill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803" y="5576703"/>
            <a:ext cx="819756" cy="10528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 flipV="1">
            <a:off x="1722109" y="2452208"/>
            <a:ext cx="1206494" cy="108570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651" y="1541691"/>
            <a:ext cx="1808371" cy="178687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" name="Прямоугольник 9"/>
          <p:cNvSpPr/>
          <p:nvPr/>
        </p:nvSpPr>
        <p:spPr>
          <a:xfrm>
            <a:off x="8297928" y="1286933"/>
            <a:ext cx="3612104" cy="1430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tx1"/>
                </a:solidFill>
                <a:latin typeface="+mj-lt"/>
              </a:rPr>
              <a:t>Автоматический </a:t>
            </a:r>
            <a:r>
              <a:rPr lang="ru-RU" sz="2400" b="1" dirty="0" smtClean="0">
                <a:solidFill>
                  <a:srgbClr val="DE3163"/>
                </a:solidFill>
                <a:latin typeface="+mj-lt"/>
              </a:rPr>
              <a:t>экспресс-анализ состояния городской среды</a:t>
            </a:r>
            <a:r>
              <a:rPr lang="ru-RU" sz="2400" dirty="0" smtClean="0">
                <a:solidFill>
                  <a:schemeClr val="tx1"/>
                </a:solidFill>
                <a:latin typeface="+mj-lt"/>
              </a:rPr>
              <a:t> по ключевым параметрам</a:t>
            </a:r>
            <a:endParaRPr lang="ru-RU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7"/>
          <a:srcRect t="9204" b="14460"/>
          <a:stretch/>
        </p:blipFill>
        <p:spPr>
          <a:xfrm>
            <a:off x="302651" y="3516287"/>
            <a:ext cx="3511589" cy="30335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Прямоугольник 11"/>
          <p:cNvSpPr/>
          <p:nvPr/>
        </p:nvSpPr>
        <p:spPr>
          <a:xfrm>
            <a:off x="8297928" y="3172752"/>
            <a:ext cx="3612104" cy="1658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rgbClr val="DE3163"/>
                </a:solidFill>
                <a:latin typeface="+mj-lt"/>
              </a:rPr>
              <a:t>Возможность сравнить со средними показателями</a:t>
            </a:r>
            <a:r>
              <a:rPr lang="ru-RU" sz="2400" dirty="0" smtClean="0">
                <a:solidFill>
                  <a:schemeClr val="tx1"/>
                </a:solidFill>
                <a:latin typeface="+mj-lt"/>
              </a:rPr>
              <a:t>, рассчитанными с учетом данных 152 городов РФ</a:t>
            </a:r>
            <a:endParaRPr lang="ru-RU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080524"/>
            <a:ext cx="620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Статистический анализ: состояние среды</a:t>
            </a:r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570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Прямоугольник 31"/>
          <p:cNvSpPr/>
          <p:nvPr/>
        </p:nvSpPr>
        <p:spPr>
          <a:xfrm>
            <a:off x="7345680" y="0"/>
            <a:ext cx="4846320" cy="6858000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7896030" y="5384722"/>
            <a:ext cx="4387220" cy="1200329"/>
          </a:xfrm>
          <a:prstGeom prst="rect">
            <a:avLst/>
          </a:prstGeom>
          <a:solidFill>
            <a:schemeClr val="bg1"/>
          </a:solidFill>
          <a:ln>
            <a:solidFill>
              <a:srgbClr val="083344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Сформирован </a:t>
            </a:r>
            <a:r>
              <a:rPr lang="ru-RU" sz="2400" b="1" dirty="0" smtClean="0">
                <a:solidFill>
                  <a:srgbClr val="DE3163"/>
                </a:solidFill>
                <a:latin typeface="+mj-lt"/>
              </a:rPr>
              <a:t>проект научного отчета </a:t>
            </a:r>
            <a:r>
              <a:rPr lang="ru-RU" sz="2400" dirty="0" smtClean="0">
                <a:latin typeface="+mj-lt"/>
              </a:rPr>
              <a:t>с результативной часть 40+ страниц</a:t>
            </a:r>
            <a:endParaRPr lang="ru-RU" sz="2400" dirty="0">
              <a:latin typeface="+mj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334086"/>
            <a:ext cx="4282440" cy="748944"/>
          </a:xfrm>
          <a:prstGeom prst="rect">
            <a:avLst/>
          </a:prstGeom>
          <a:solidFill>
            <a:srgbClr val="89C5C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0698" y="379817"/>
            <a:ext cx="4271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 dirty="0" smtClean="0">
                <a:latin typeface="Bauhaus 93" panose="04030905020B02020C02" pitchFamily="82" charset="0"/>
              </a:rPr>
              <a:t>A</a:t>
            </a:r>
            <a:r>
              <a:rPr lang="ru-RU" sz="3600" b="1" dirty="0" err="1" smtClean="0">
                <a:latin typeface="Bauhaus 93" panose="04030905020B02020C02" pitchFamily="82" charset="0"/>
              </a:rPr>
              <a:t>нализ</a:t>
            </a:r>
            <a:r>
              <a:rPr lang="ru-RU" sz="3600" b="1" dirty="0" smtClean="0">
                <a:latin typeface="Bauhaus 93" panose="04030905020B02020C02" pitchFamily="82" charset="0"/>
              </a:rPr>
              <a:t> данных</a:t>
            </a:r>
            <a:endParaRPr lang="ru-RU" sz="3600" b="1" dirty="0">
              <a:solidFill>
                <a:srgbClr val="DE3163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80524"/>
            <a:ext cx="620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Статистический анализ: влияние факторов</a:t>
            </a:r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724" y="1582616"/>
            <a:ext cx="33362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+mj-lt"/>
              </a:rPr>
              <a:t>Однофакторный дисперсионный анализ для выявления статистически значимых факторов </a:t>
            </a:r>
            <a:endParaRPr lang="en-US" sz="2400" b="1" dirty="0" smtClean="0">
              <a:latin typeface="+mj-lt"/>
            </a:endParaRPr>
          </a:p>
          <a:p>
            <a:endParaRPr lang="en-US" sz="2400" b="1" dirty="0">
              <a:solidFill>
                <a:srgbClr val="DE3163"/>
              </a:solidFill>
              <a:latin typeface="+mj-lt"/>
            </a:endParaRPr>
          </a:p>
          <a:p>
            <a:r>
              <a:rPr lang="en-US" sz="4800" dirty="0" smtClean="0">
                <a:solidFill>
                  <a:srgbClr val="DE3163"/>
                </a:solidFill>
                <a:latin typeface="Bauhaus 93" panose="04030905020B02020C02" pitchFamily="82" charset="0"/>
              </a:rPr>
              <a:t>6</a:t>
            </a:r>
            <a:r>
              <a:rPr lang="en-US" sz="2400" dirty="0" smtClean="0">
                <a:solidFill>
                  <a:srgbClr val="DE3163"/>
                </a:solidFill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признаков здоровья населения</a:t>
            </a:r>
            <a:endParaRPr lang="en-US" sz="2400" dirty="0" smtClean="0">
              <a:latin typeface="+mj-lt"/>
            </a:endParaRPr>
          </a:p>
          <a:p>
            <a:r>
              <a:rPr lang="en-US" sz="4800" dirty="0" smtClean="0">
                <a:solidFill>
                  <a:srgbClr val="DE3163"/>
                </a:solidFill>
                <a:latin typeface="Bauhaus 93" panose="04030905020B02020C02" pitchFamily="82" charset="0"/>
              </a:rPr>
              <a:t>156</a:t>
            </a:r>
            <a:r>
              <a:rPr lang="en-US" sz="2400" dirty="0" smtClean="0">
                <a:latin typeface="+mj-lt"/>
              </a:rPr>
              <a:t> </a:t>
            </a:r>
            <a:r>
              <a:rPr lang="ru-RU" sz="2400" dirty="0">
                <a:latin typeface="+mj-lt"/>
              </a:rPr>
              <a:t>факторов, которые способны оказать влияние</a:t>
            </a:r>
          </a:p>
          <a:p>
            <a:endParaRPr lang="ru-RU" sz="2400" dirty="0">
              <a:latin typeface="+mj-l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373690" y="224037"/>
            <a:ext cx="7559947" cy="400110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endParaRPr lang="ru-RU" sz="2000" i="1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Рисунок 15"/>
          <p:cNvPicPr/>
          <p:nvPr/>
        </p:nvPicPr>
        <p:blipFill>
          <a:blip r:embed="rId3"/>
          <a:stretch>
            <a:fillRect/>
          </a:stretch>
        </p:blipFill>
        <p:spPr>
          <a:xfrm>
            <a:off x="3461220" y="1620280"/>
            <a:ext cx="3552773" cy="2174427"/>
          </a:xfrm>
          <a:prstGeom prst="rect">
            <a:avLst/>
          </a:prstGeom>
        </p:spPr>
      </p:pic>
      <p:pic>
        <p:nvPicPr>
          <p:cNvPr id="28" name="Рисунок 27"/>
          <p:cNvPicPr/>
          <p:nvPr/>
        </p:nvPicPr>
        <p:blipFill>
          <a:blip r:embed="rId4"/>
          <a:stretch>
            <a:fillRect/>
          </a:stretch>
        </p:blipFill>
        <p:spPr>
          <a:xfrm>
            <a:off x="3502733" y="3956886"/>
            <a:ext cx="3552773" cy="2028000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031" y="424092"/>
            <a:ext cx="3838682" cy="481088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3" name="Прямоугольник 32"/>
          <p:cNvSpPr/>
          <p:nvPr/>
        </p:nvSpPr>
        <p:spPr>
          <a:xfrm>
            <a:off x="7254430" y="0"/>
            <a:ext cx="184314" cy="6858000"/>
          </a:xfrm>
          <a:prstGeom prst="rect">
            <a:avLst/>
          </a:prstGeom>
          <a:solidFill>
            <a:srgbClr val="22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20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0" y="2090807"/>
            <a:ext cx="3896513" cy="1745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AutoShape 2" descr="blob:https://web.telegram.org/817f7570-aff0-4e9c-8bc7-d9dcc770f9e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0" y="334086"/>
            <a:ext cx="2967317" cy="874298"/>
          </a:xfrm>
          <a:prstGeom prst="rect">
            <a:avLst/>
          </a:prstGeom>
          <a:solidFill>
            <a:srgbClr val="89C5C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358971" y="379817"/>
            <a:ext cx="22188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latin typeface="Bauhaus 93" panose="04030905020B02020C02" pitchFamily="82" charset="0"/>
              </a:rPr>
              <a:t>P</a:t>
            </a:r>
            <a:r>
              <a:rPr lang="ru-RU" sz="3600" b="1" dirty="0" err="1" smtClean="0">
                <a:latin typeface="Bauhaus 93" panose="04030905020B02020C02" pitchFamily="82" charset="0"/>
              </a:rPr>
              <a:t>ешение</a:t>
            </a:r>
            <a:endParaRPr lang="ru-RU" sz="3600" b="1" dirty="0">
              <a:solidFill>
                <a:srgbClr val="DE3163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950" y="1254115"/>
            <a:ext cx="620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Машинное обучение</a:t>
            </a:r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13" y="0"/>
            <a:ext cx="6128259" cy="670188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644" y="711103"/>
            <a:ext cx="4376176" cy="531493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4218" y="2041600"/>
            <a:ext cx="394504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+mj-lt"/>
              </a:rPr>
              <a:t>На основе градиентного </a:t>
            </a:r>
            <a:r>
              <a:rPr lang="ru-RU" sz="2200" dirty="0" err="1" smtClean="0">
                <a:latin typeface="+mj-lt"/>
              </a:rPr>
              <a:t>бустинга</a:t>
            </a:r>
            <a:r>
              <a:rPr lang="ru-RU" sz="2200" dirty="0" smtClean="0">
                <a:latin typeface="+mj-lt"/>
              </a:rPr>
              <a:t>  </a:t>
            </a:r>
            <a:r>
              <a:rPr lang="ru-RU" sz="2200" b="1" dirty="0" smtClean="0">
                <a:solidFill>
                  <a:srgbClr val="DE3163"/>
                </a:solidFill>
                <a:latin typeface="+mj-lt"/>
              </a:rPr>
              <a:t>для каждого параметра здоровья населения определены важнейшие предикторы</a:t>
            </a:r>
          </a:p>
          <a:p>
            <a:endParaRPr lang="ru-RU" sz="2200" dirty="0">
              <a:latin typeface="+mj-lt"/>
            </a:endParaRPr>
          </a:p>
          <a:p>
            <a:r>
              <a:rPr lang="ru-RU" sz="2200" dirty="0" smtClean="0">
                <a:latin typeface="+mj-lt"/>
              </a:rPr>
              <a:t>Модель </a:t>
            </a:r>
            <a:r>
              <a:rPr lang="ru-RU" sz="2200" b="1" dirty="0" smtClean="0">
                <a:latin typeface="+mj-lt"/>
              </a:rPr>
              <a:t>прогнозирует изменение состояния здоровья под влиянием различных предикторов</a:t>
            </a:r>
            <a:r>
              <a:rPr lang="ru-RU" sz="2200" dirty="0" smtClean="0">
                <a:latin typeface="+mj-lt"/>
              </a:rPr>
              <a:t>, а кроме - позволяет </a:t>
            </a:r>
            <a:r>
              <a:rPr lang="ru-RU" sz="2200" b="1" dirty="0" smtClean="0">
                <a:solidFill>
                  <a:srgbClr val="DE3163"/>
                </a:solidFill>
                <a:latin typeface="+mj-lt"/>
              </a:rPr>
              <a:t>определить вклад предиктора в изменение показателя</a:t>
            </a:r>
            <a:endParaRPr lang="ru-RU" sz="2200" b="1" dirty="0">
              <a:solidFill>
                <a:srgbClr val="DE316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894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1307</Words>
  <Application>Microsoft Office PowerPoint</Application>
  <PresentationFormat>Широкоэкранный</PresentationFormat>
  <Paragraphs>137</Paragraphs>
  <Slides>15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Arial</vt:lpstr>
      <vt:lpstr>Arial Black</vt:lpstr>
      <vt:lpstr>Bauhaus 93</vt:lpstr>
      <vt:lpstr>Broadway</vt:lpstr>
      <vt:lpstr>Calibri</vt:lpstr>
      <vt:lpstr>Calibri Light</vt:lpstr>
      <vt:lpstr>Segoe UI Historic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Юлия</dc:creator>
  <cp:lastModifiedBy>Юлия</cp:lastModifiedBy>
  <cp:revision>78</cp:revision>
  <dcterms:created xsi:type="dcterms:W3CDTF">2023-10-08T13:53:36Z</dcterms:created>
  <dcterms:modified xsi:type="dcterms:W3CDTF">2023-10-15T07:12:36Z</dcterms:modified>
</cp:coreProperties>
</file>